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55"/>
  </p:notesMasterIdLst>
  <p:sldIdLst>
    <p:sldId id="292" r:id="rId3"/>
    <p:sldId id="294" r:id="rId4"/>
    <p:sldId id="256" r:id="rId5"/>
    <p:sldId id="258" r:id="rId6"/>
    <p:sldId id="259" r:id="rId7"/>
    <p:sldId id="260" r:id="rId8"/>
    <p:sldId id="261" r:id="rId9"/>
    <p:sldId id="406" r:id="rId10"/>
    <p:sldId id="262" r:id="rId11"/>
    <p:sldId id="263" r:id="rId12"/>
    <p:sldId id="264" r:id="rId13"/>
    <p:sldId id="400" r:id="rId14"/>
    <p:sldId id="401" r:id="rId15"/>
    <p:sldId id="403" r:id="rId16"/>
    <p:sldId id="404" r:id="rId17"/>
    <p:sldId id="265" r:id="rId18"/>
    <p:sldId id="266" r:id="rId19"/>
    <p:sldId id="267" r:id="rId20"/>
    <p:sldId id="268" r:id="rId21"/>
    <p:sldId id="269" r:id="rId22"/>
    <p:sldId id="420" r:id="rId23"/>
    <p:sldId id="270" r:id="rId24"/>
    <p:sldId id="421" r:id="rId25"/>
    <p:sldId id="436" r:id="rId26"/>
    <p:sldId id="378" r:id="rId27"/>
    <p:sldId id="379" r:id="rId28"/>
    <p:sldId id="419" r:id="rId29"/>
    <p:sldId id="271" r:id="rId30"/>
    <p:sldId id="272" r:id="rId31"/>
    <p:sldId id="273" r:id="rId32"/>
    <p:sldId id="274" r:id="rId33"/>
    <p:sldId id="275" r:id="rId34"/>
    <p:sldId id="411" r:id="rId35"/>
    <p:sldId id="412" r:id="rId36"/>
    <p:sldId id="413" r:id="rId37"/>
    <p:sldId id="354" r:id="rId38"/>
    <p:sldId id="414" r:id="rId39"/>
    <p:sldId id="415" r:id="rId40"/>
    <p:sldId id="416" r:id="rId41"/>
    <p:sldId id="417" r:id="rId42"/>
    <p:sldId id="418" r:id="rId43"/>
    <p:sldId id="281" r:id="rId44"/>
    <p:sldId id="282" r:id="rId45"/>
    <p:sldId id="283" r:id="rId46"/>
    <p:sldId id="284" r:id="rId47"/>
    <p:sldId id="285" r:id="rId48"/>
    <p:sldId id="286" r:id="rId49"/>
    <p:sldId id="287" r:id="rId50"/>
    <p:sldId id="288" r:id="rId51"/>
    <p:sldId id="289" r:id="rId52"/>
    <p:sldId id="290" r:id="rId53"/>
    <p:sldId id="409" r:id="rId54"/>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94660"/>
  </p:normalViewPr>
  <p:slideViewPr>
    <p:cSldViewPr snapToGrid="0">
      <p:cViewPr varScale="1">
        <p:scale>
          <a:sx n="82" d="100"/>
          <a:sy n="82" d="100"/>
        </p:scale>
        <p:origin x="73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4741CD-7AC8-4B7E-B108-4C947D52A13D}" type="datetimeFigureOut">
              <a:rPr lang="en-US" smtClean="0"/>
              <a:t>4/18/2021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E4E5F2-42DA-4D20-8FC1-B32AB5EF07E5}" type="slidenum">
              <a:rPr lang="en-US" smtClean="0"/>
              <a:t>‹#›</a:t>
            </a:fld>
            <a:endParaRPr lang="en-US"/>
          </a:p>
        </p:txBody>
      </p:sp>
    </p:spTree>
    <p:extLst>
      <p:ext uri="{BB962C8B-B14F-4D97-AF65-F5344CB8AC3E}">
        <p14:creationId xmlns:p14="http://schemas.microsoft.com/office/powerpoint/2010/main" val="900247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Singular_valu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95" name="Google Shape;3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9350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B24D27-F5D6-477F-88E3-F7C740A7BF9E}"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937989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5c117d537a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for any non-terminal X, the parameter values for all rules with that non-terminal on the left-hand-side of the rule must sum to one. We can verify that this property holds for the PCFG</a:t>
            </a:r>
            <a:endParaRPr dirty="0"/>
          </a:p>
        </p:txBody>
      </p:sp>
      <p:sp>
        <p:nvSpPr>
          <p:cNvPr id="688" name="Google Shape;688;g5c117d537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0744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5c117d537a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8" name="Google Shape;688;g5c117d537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3251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Intuitively, a term has a large weight when it occurs frequently across the </a:t>
            </a:r>
            <a:r>
              <a:rPr lang="en-US" sz="1200" b="0" i="1" kern="1200" dirty="0">
                <a:solidFill>
                  <a:schemeClr val="tx1"/>
                </a:solidFill>
                <a:effectLst/>
                <a:latin typeface="+mn-lt"/>
                <a:ea typeface="+mn-ea"/>
                <a:cs typeface="+mn-cs"/>
              </a:rPr>
              <a:t>document</a:t>
            </a:r>
            <a:r>
              <a:rPr lang="en-US" sz="1200" b="0" i="0" kern="1200" dirty="0">
                <a:solidFill>
                  <a:schemeClr val="tx1"/>
                </a:solidFill>
                <a:effectLst/>
                <a:latin typeface="+mn-lt"/>
                <a:ea typeface="+mn-ea"/>
                <a:cs typeface="+mn-cs"/>
              </a:rPr>
              <a:t> but infrequently across the </a:t>
            </a:r>
            <a:r>
              <a:rPr lang="en-US" sz="1200" b="0" i="1" kern="1200" dirty="0">
                <a:solidFill>
                  <a:schemeClr val="tx1"/>
                </a:solidFill>
                <a:effectLst/>
                <a:latin typeface="+mn-lt"/>
                <a:ea typeface="+mn-ea"/>
                <a:cs typeface="+mn-cs"/>
              </a:rPr>
              <a:t>corpus</a:t>
            </a:r>
            <a:r>
              <a:rPr lang="en-US" sz="1200" b="0" i="0" kern="1200" dirty="0">
                <a:solidFill>
                  <a:schemeClr val="tx1"/>
                </a:solidFill>
                <a:effectLst/>
                <a:latin typeface="+mn-lt"/>
                <a:ea typeface="+mn-ea"/>
                <a:cs typeface="+mn-cs"/>
              </a:rPr>
              <a:t>. The word “build” might appear often in a document, but because it’s likely fairly common in the rest of the corpus, it will not have a high </a:t>
            </a:r>
            <a:r>
              <a:rPr lang="en-US" sz="1200" b="0" i="0" kern="1200" dirty="0" err="1">
                <a:solidFill>
                  <a:schemeClr val="tx1"/>
                </a:solidFill>
                <a:effectLst/>
                <a:latin typeface="+mn-lt"/>
                <a:ea typeface="+mn-ea"/>
                <a:cs typeface="+mn-cs"/>
              </a:rPr>
              <a:t>tf-idf</a:t>
            </a:r>
            <a:r>
              <a:rPr lang="en-US" sz="1200" b="0" i="0" kern="1200" dirty="0">
                <a:solidFill>
                  <a:schemeClr val="tx1"/>
                </a:solidFill>
                <a:effectLst/>
                <a:latin typeface="+mn-lt"/>
                <a:ea typeface="+mn-ea"/>
                <a:cs typeface="+mn-cs"/>
              </a:rPr>
              <a:t> score. However, if the word “gentrification” appears often in a document, because it is rarer in the rest of the corpus, it will have a higher </a:t>
            </a:r>
            <a:r>
              <a:rPr lang="en-US" sz="1200" b="0" i="0" kern="1200" dirty="0" err="1">
                <a:solidFill>
                  <a:schemeClr val="tx1"/>
                </a:solidFill>
                <a:effectLst/>
                <a:latin typeface="+mn-lt"/>
                <a:ea typeface="+mn-ea"/>
                <a:cs typeface="+mn-cs"/>
              </a:rPr>
              <a:t>tf-idf</a:t>
            </a:r>
            <a:r>
              <a:rPr lang="en-US" sz="1200" b="0" i="0" kern="1200" dirty="0">
                <a:solidFill>
                  <a:schemeClr val="tx1"/>
                </a:solidFill>
                <a:effectLst/>
                <a:latin typeface="+mn-lt"/>
                <a:ea typeface="+mn-ea"/>
                <a:cs typeface="+mn-cs"/>
              </a:rPr>
              <a:t> score.</a:t>
            </a:r>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40</a:t>
            </a:fld>
            <a:endParaRPr lang="en-US"/>
          </a:p>
        </p:txBody>
      </p:sp>
    </p:spTree>
    <p:extLst>
      <p:ext uri="{BB962C8B-B14F-4D97-AF65-F5344CB8AC3E}">
        <p14:creationId xmlns:p14="http://schemas.microsoft.com/office/powerpoint/2010/main" val="1582229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singular value decomposition, is a technique in linear algebra that factorizes any matrix </a:t>
            </a:r>
            <a:r>
              <a:rPr lang="en-US" sz="1200" b="0" i="1" kern="1200" dirty="0">
                <a:solidFill>
                  <a:schemeClr val="tx1"/>
                </a:solidFill>
                <a:effectLst/>
                <a:latin typeface="+mn-lt"/>
                <a:ea typeface="+mn-ea"/>
                <a:cs typeface="+mn-cs"/>
              </a:rPr>
              <a:t>M</a:t>
            </a:r>
            <a:r>
              <a:rPr lang="en-US" sz="1200" b="0" i="0" kern="1200" dirty="0">
                <a:solidFill>
                  <a:schemeClr val="tx1"/>
                </a:solidFill>
                <a:effectLst/>
                <a:latin typeface="+mn-lt"/>
                <a:ea typeface="+mn-ea"/>
                <a:cs typeface="+mn-cs"/>
              </a:rPr>
              <a:t> into the product of 3 separate matrices: </a:t>
            </a:r>
            <a:r>
              <a:rPr lang="en-US" sz="1200" b="0" i="1" kern="1200" dirty="0">
                <a:solidFill>
                  <a:schemeClr val="tx1"/>
                </a:solidFill>
                <a:effectLst/>
                <a:latin typeface="+mn-lt"/>
                <a:ea typeface="+mn-ea"/>
                <a:cs typeface="+mn-cs"/>
              </a:rPr>
              <a:t>M=U*S*V</a:t>
            </a:r>
            <a:r>
              <a:rPr lang="en-US" sz="1200" b="0" i="0" kern="1200" dirty="0">
                <a:solidFill>
                  <a:schemeClr val="tx1"/>
                </a:solidFill>
                <a:effectLst/>
                <a:latin typeface="+mn-lt"/>
                <a:ea typeface="+mn-ea"/>
                <a:cs typeface="+mn-cs"/>
              </a:rPr>
              <a:t>, where </a:t>
            </a:r>
            <a:r>
              <a:rPr lang="en-US" sz="1200" b="0" i="1" kern="120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 is a diagonal matrix of the </a:t>
            </a:r>
            <a:r>
              <a:rPr lang="en-US" sz="1200" b="0" i="0" u="none" strike="noStrike" kern="1200" dirty="0">
                <a:solidFill>
                  <a:schemeClr val="tx1"/>
                </a:solidFill>
                <a:effectLst/>
                <a:latin typeface="+mn-lt"/>
                <a:ea typeface="+mn-ea"/>
                <a:cs typeface="+mn-cs"/>
                <a:hlinkClick r:id="rId3"/>
              </a:rPr>
              <a:t>singular values</a:t>
            </a:r>
            <a:r>
              <a:rPr lang="en-US" sz="1200" b="0" i="0" kern="1200" dirty="0">
                <a:solidFill>
                  <a:schemeClr val="tx1"/>
                </a:solidFill>
                <a:effectLst/>
                <a:latin typeface="+mn-lt"/>
                <a:ea typeface="+mn-ea"/>
                <a:cs typeface="+mn-cs"/>
              </a:rPr>
              <a:t> of </a:t>
            </a:r>
            <a:r>
              <a:rPr lang="en-US" sz="1200" b="0" i="1" kern="1200" dirty="0">
                <a:solidFill>
                  <a:schemeClr val="tx1"/>
                </a:solidFill>
                <a:effectLst/>
                <a:latin typeface="+mn-lt"/>
                <a:ea typeface="+mn-ea"/>
                <a:cs typeface="+mn-cs"/>
              </a:rPr>
              <a:t>M</a:t>
            </a:r>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41</a:t>
            </a:fld>
            <a:endParaRPr lang="en-US"/>
          </a:p>
        </p:txBody>
      </p:sp>
    </p:spTree>
    <p:extLst>
      <p:ext uri="{BB962C8B-B14F-4D97-AF65-F5344CB8AC3E}">
        <p14:creationId xmlns:p14="http://schemas.microsoft.com/office/powerpoint/2010/main" val="1837240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D442100-4093-48FD-9D2D-1F04E6AAF69A}" type="datetime6">
              <a:rPr lang="en-US" smtClean="0">
                <a:solidFill>
                  <a:prstClr val="black">
                    <a:tint val="75000"/>
                  </a:prstClr>
                </a:solidFill>
              </a:rPr>
              <a:pPr/>
              <a:t>April 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6" name="Slide Number Placeholder 5"/>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100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23291F-23DA-4A86-A961-D76BB78F7B63}" type="datetime6">
              <a:rPr lang="en-US" smtClean="0">
                <a:solidFill>
                  <a:prstClr val="black">
                    <a:tint val="75000"/>
                  </a:prstClr>
                </a:solidFill>
              </a:rPr>
              <a:pPr/>
              <a:t>April 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6" name="Slide Number Placeholder 5"/>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3395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F9CAFF-F65C-4F19-9985-2306A96E94BB}" type="datetime6">
              <a:rPr lang="en-US" smtClean="0">
                <a:solidFill>
                  <a:prstClr val="black">
                    <a:tint val="75000"/>
                  </a:prstClr>
                </a:solidFill>
              </a:rPr>
              <a:pPr/>
              <a:t>April 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6" name="Slide Number Placeholder 5"/>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6762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7"/>
            <a:ext cx="9144000" cy="1655763"/>
          </a:xfrm>
          <a:prstGeom prst="rect">
            <a:avLst/>
          </a:prstGeo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85228" y="6205183"/>
            <a:ext cx="2743200" cy="365125"/>
          </a:xfrm>
        </p:spPr>
        <p:txBody>
          <a:bodyPr/>
          <a:lstStyle>
            <a:lvl1pPr>
              <a:defRPr>
                <a:solidFill>
                  <a:srgbClr val="E72D40"/>
                </a:solidFill>
              </a:defRPr>
            </a:lvl1pPr>
          </a:lstStyle>
          <a:p>
            <a:fld id="{C65558FE-7BAE-4F41-B1DE-C9E081343886}" type="datetime1">
              <a:rPr lang="en-IN" smtClean="0"/>
              <a:t>18-04-2021</a:t>
            </a:fld>
            <a:endParaRPr lang="en-IN" dirty="0"/>
          </a:p>
        </p:txBody>
      </p:sp>
      <p:sp>
        <p:nvSpPr>
          <p:cNvPr id="6" name="Slide Number Placeholder 5"/>
          <p:cNvSpPr>
            <a:spLocks noGrp="1"/>
          </p:cNvSpPr>
          <p:nvPr>
            <p:ph type="sldNum" sz="quarter" idx="12"/>
          </p:nvPr>
        </p:nvSpPr>
        <p:spPr>
          <a:xfrm>
            <a:off x="8822635" y="5349875"/>
            <a:ext cx="2743200" cy="365125"/>
          </a:xfrm>
        </p:spPr>
        <p:txBody>
          <a:bodyPr/>
          <a:lstStyle>
            <a:lvl1pPr>
              <a:defRPr>
                <a:solidFill>
                  <a:srgbClr val="E72D40"/>
                </a:solidFill>
              </a:defRPr>
            </a:lvl1pPr>
          </a:lstStyle>
          <a:p>
            <a:fld id="{273EEA2F-D825-49D3-9C25-497F06EFD3F7}" type="slidenum">
              <a:rPr lang="en-IN" smtClean="0"/>
              <a:pPr/>
              <a:t>‹#›</a:t>
            </a:fld>
            <a:endParaRPr lang="en-IN" dirty="0"/>
          </a:p>
        </p:txBody>
      </p:sp>
      <p:sp>
        <p:nvSpPr>
          <p:cNvPr id="7" name="Rectangle 6">
            <a:extLst>
              <a:ext uri="{FF2B5EF4-FFF2-40B4-BE49-F238E27FC236}">
                <a16:creationId xmlns:a16="http://schemas.microsoft.com/office/drawing/2014/main" id="{2FA6BFC7-D5F1-408F-A79B-F51DF7A156FC}"/>
              </a:ext>
            </a:extLst>
          </p:cNvPr>
          <p:cNvSpPr/>
          <p:nvPr userDrawn="1"/>
        </p:nvSpPr>
        <p:spPr>
          <a:xfrm>
            <a:off x="0" y="1"/>
            <a:ext cx="12192000" cy="6205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a:p>
        </p:txBody>
      </p:sp>
      <p:pic>
        <p:nvPicPr>
          <p:cNvPr id="8" name="Picture 7">
            <a:extLst>
              <a:ext uri="{FF2B5EF4-FFF2-40B4-BE49-F238E27FC236}">
                <a16:creationId xmlns:a16="http://schemas.microsoft.com/office/drawing/2014/main" id="{F0BCB513-97E7-4376-B0F7-C82E10180F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5229" y="762517"/>
            <a:ext cx="2743200" cy="731991"/>
          </a:xfrm>
          <a:prstGeom prst="rect">
            <a:avLst/>
          </a:prstGeom>
        </p:spPr>
      </p:pic>
    </p:spTree>
    <p:extLst>
      <p:ext uri="{BB962C8B-B14F-4D97-AF65-F5344CB8AC3E}">
        <p14:creationId xmlns:p14="http://schemas.microsoft.com/office/powerpoint/2010/main" val="2116099425"/>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Divider">
  <p:cSld name="1_Divider">
    <p:spTree>
      <p:nvGrpSpPr>
        <p:cNvPr id="1" name="Shape 17"/>
        <p:cNvGrpSpPr/>
        <p:nvPr/>
      </p:nvGrpSpPr>
      <p:grpSpPr>
        <a:xfrm>
          <a:off x="0" y="0"/>
          <a:ext cx="0" cy="0"/>
          <a:chOff x="0" y="0"/>
          <a:chExt cx="0" cy="0"/>
        </a:xfrm>
      </p:grpSpPr>
      <p:sp>
        <p:nvSpPr>
          <p:cNvPr id="18" name="Google Shape;18;p3"/>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900"/>
              <a:buFont typeface="Arial"/>
              <a:buNone/>
              <a:defRPr sz="12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825AC8A-E3E4-AB4D-AABE-2AF883CEDDEB}" type="datetime1">
              <a:rPr lang="en-IN" smtClean="0"/>
              <a:t>18-04-2021</a:t>
            </a:fld>
            <a:endParaRPr/>
          </a:p>
        </p:txBody>
      </p:sp>
      <p:sp>
        <p:nvSpPr>
          <p:cNvPr id="20" name="Google Shape;20;p3"/>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pic>
        <p:nvPicPr>
          <p:cNvPr id="21" name="Google Shape;21;p3"/>
          <p:cNvPicPr preferRelativeResize="0"/>
          <p:nvPr/>
        </p:nvPicPr>
        <p:blipFill rotWithShape="1">
          <a:blip r:embed="rId2">
            <a:alphaModFix/>
          </a:blip>
          <a:srcRect/>
          <a:stretch/>
        </p:blipFill>
        <p:spPr>
          <a:xfrm>
            <a:off x="838201" y="728134"/>
            <a:ext cx="4346359" cy="5378652"/>
          </a:xfrm>
          <a:prstGeom prst="rect">
            <a:avLst/>
          </a:prstGeom>
          <a:noFill/>
          <a:ln>
            <a:noFill/>
          </a:ln>
        </p:spPr>
      </p:pic>
      <p:sp>
        <p:nvSpPr>
          <p:cNvPr id="22" name="Google Shape;22;p3"/>
          <p:cNvSpPr txBox="1"/>
          <p:nvPr/>
        </p:nvSpPr>
        <p:spPr>
          <a:xfrm>
            <a:off x="1295400" y="1680839"/>
            <a:ext cx="3403848" cy="2106967"/>
          </a:xfrm>
          <a:prstGeom prst="rect">
            <a:avLst/>
          </a:prstGeom>
          <a:noFill/>
          <a:ln>
            <a:noFill/>
          </a:ln>
        </p:spPr>
        <p:txBody>
          <a:bodyPr spcFirstLastPara="1" wrap="square" lIns="121900" tIns="60933" rIns="121900" bIns="60933"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867" b="0" i="0" u="none" strike="noStrike" cap="none">
                <a:solidFill>
                  <a:schemeClr val="lt1"/>
                </a:solidFill>
                <a:latin typeface="Proxima Nova"/>
                <a:ea typeface="Proxima Nova"/>
                <a:cs typeface="Proxima Nova"/>
                <a:sym typeface="Proxima Nova"/>
              </a:rPr>
              <a:t>Edit Master text styles</a:t>
            </a:r>
            <a:endParaRPr sz="2400"/>
          </a:p>
        </p:txBody>
      </p:sp>
      <p:pic>
        <p:nvPicPr>
          <p:cNvPr id="23" name="Google Shape;23;p3"/>
          <p:cNvPicPr preferRelativeResize="0"/>
          <p:nvPr/>
        </p:nvPicPr>
        <p:blipFill rotWithShape="1">
          <a:blip r:embed="rId2">
            <a:alphaModFix/>
          </a:blip>
          <a:srcRect/>
          <a:stretch/>
        </p:blipFill>
        <p:spPr>
          <a:xfrm>
            <a:off x="838201" y="728134"/>
            <a:ext cx="4346359" cy="5378652"/>
          </a:xfrm>
          <a:prstGeom prst="rect">
            <a:avLst/>
          </a:prstGeom>
          <a:noFill/>
          <a:ln>
            <a:noFill/>
          </a:ln>
        </p:spPr>
      </p:pic>
      <p:sp>
        <p:nvSpPr>
          <p:cNvPr id="24" name="Google Shape;24;p3"/>
          <p:cNvSpPr txBox="1"/>
          <p:nvPr/>
        </p:nvSpPr>
        <p:spPr>
          <a:xfrm>
            <a:off x="1295400" y="1680839"/>
            <a:ext cx="3403848" cy="2106967"/>
          </a:xfrm>
          <a:prstGeom prst="rect">
            <a:avLst/>
          </a:prstGeom>
          <a:noFill/>
          <a:ln>
            <a:noFill/>
          </a:ln>
        </p:spPr>
        <p:txBody>
          <a:bodyPr spcFirstLastPara="1" wrap="square" lIns="121900" tIns="60933" rIns="121900" bIns="60933"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867" b="0" i="0" u="none" strike="noStrike" cap="none">
                <a:solidFill>
                  <a:schemeClr val="lt1"/>
                </a:solidFill>
                <a:latin typeface="Proxima Nova"/>
                <a:ea typeface="Proxima Nova"/>
                <a:cs typeface="Proxima Nova"/>
                <a:sym typeface="Proxima Nova"/>
              </a:rPr>
              <a:t>Edit Master text styles</a:t>
            </a:r>
            <a:endParaRPr sz="2400"/>
          </a:p>
        </p:txBody>
      </p:sp>
    </p:spTree>
    <p:extLst>
      <p:ext uri="{BB962C8B-B14F-4D97-AF65-F5344CB8AC3E}">
        <p14:creationId xmlns:p14="http://schemas.microsoft.com/office/powerpoint/2010/main" val="850907513"/>
      </p:ext>
    </p:extLst>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Divid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DF1C9B-713D-40DB-A62A-D1F6BB670D90}"/>
              </a:ext>
            </a:extLst>
          </p:cNvPr>
          <p:cNvSpPr/>
          <p:nvPr/>
        </p:nvSpPr>
        <p:spPr>
          <a:xfrm>
            <a:off x="-575" y="0"/>
            <a:ext cx="12192000" cy="68580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2" name="Title 1">
            <a:extLst>
              <a:ext uri="{FF2B5EF4-FFF2-40B4-BE49-F238E27FC236}">
                <a16:creationId xmlns:a16="http://schemas.microsoft.com/office/drawing/2014/main" id="{5796CEC6-43E1-427C-ABD1-13EFFEFDAF5A}"/>
              </a:ext>
            </a:extLst>
          </p:cNvPr>
          <p:cNvSpPr>
            <a:spLocks noGrp="1"/>
          </p:cNvSpPr>
          <p:nvPr>
            <p:ph type="title" hasCustomPrompt="1"/>
          </p:nvPr>
        </p:nvSpPr>
        <p:spPr>
          <a:xfrm>
            <a:off x="840317" y="725998"/>
            <a:ext cx="7987424" cy="749876"/>
          </a:xfrm>
        </p:spPr>
        <p:txBody>
          <a:bodyPr>
            <a:noAutofit/>
          </a:bodyPr>
          <a:lstStyle>
            <a:lvl1pPr>
              <a:defRPr sz="4800">
                <a:solidFill>
                  <a:schemeClr val="bg1"/>
                </a:solidFill>
              </a:defRPr>
            </a:lvl1pPr>
          </a:lstStyle>
          <a:p>
            <a:r>
              <a:rPr lang="en-US" dirty="0"/>
              <a:t>Click to add title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lvl1pPr>
              <a:defRPr>
                <a:solidFill>
                  <a:schemeClr val="bg1"/>
                </a:solidFill>
              </a:defRPr>
            </a:lvl1pPr>
          </a:lstStyle>
          <a:p>
            <a:fld id="{7DD0C667-8BB3-D74C-86FC-7D0CD1167351}" type="datetime1">
              <a:rPr lang="en-IN" smtClean="0"/>
              <a:t>18-04-2021</a:t>
            </a:fld>
            <a:endParaRPr lang="en-IN" dirty="0"/>
          </a:p>
        </p:txBody>
      </p:sp>
      <p:sp>
        <p:nvSpPr>
          <p:cNvPr id="4" name="Footer Placeholder 3">
            <a:extLst>
              <a:ext uri="{FF2B5EF4-FFF2-40B4-BE49-F238E27FC236}">
                <a16:creationId xmlns:a16="http://schemas.microsoft.com/office/drawing/2014/main" id="{3D0D8DFB-EB9D-4CFE-AECF-ECCB2F8CAB79}"/>
              </a:ext>
            </a:extLst>
          </p:cNvPr>
          <p:cNvSpPr>
            <a:spLocks noGrp="1"/>
          </p:cNvSpPr>
          <p:nvPr>
            <p:ph type="ftr" sz="quarter" idx="11"/>
          </p:nvPr>
        </p:nvSpPr>
        <p:spPr>
          <a:xfrm>
            <a:off x="4038600" y="6356351"/>
            <a:ext cx="4114800" cy="365125"/>
          </a:xfrm>
          <a:prstGeom prst="rect">
            <a:avLst/>
          </a:prstGeom>
        </p:spPr>
        <p:txBody>
          <a:bodyPr/>
          <a:lstStyle>
            <a:lvl1pPr>
              <a:defRPr>
                <a:solidFill>
                  <a:schemeClr val="bg1"/>
                </a:solidFill>
              </a:defRPr>
            </a:lvl1pPr>
          </a:lstStyle>
          <a:p>
            <a:r>
              <a:rPr lang="en-IN"/>
              <a:t>Data Science Certification Program</a:t>
            </a:r>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lvl1pPr>
              <a:defRPr>
                <a:solidFill>
                  <a:schemeClr val="bg1"/>
                </a:solidFill>
              </a:defRPr>
            </a:lvl1pPr>
          </a:lstStyle>
          <a:p>
            <a:fld id="{273EEA2F-D825-49D3-9C25-497F06EFD3F7}" type="slidenum">
              <a:rPr lang="en-IN" smtClean="0"/>
              <a:t>‹#›</a:t>
            </a:fld>
            <a:endParaRPr lang="en-IN"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49227" y="404813"/>
            <a:ext cx="1213040" cy="323851"/>
          </a:xfrm>
          <a:prstGeom prst="rect">
            <a:avLst/>
          </a:prstGeom>
        </p:spPr>
      </p:pic>
      <p:sp>
        <p:nvSpPr>
          <p:cNvPr id="8" name="Rectangle 7">
            <a:extLst>
              <a:ext uri="{FF2B5EF4-FFF2-40B4-BE49-F238E27FC236}">
                <a16:creationId xmlns:a16="http://schemas.microsoft.com/office/drawing/2014/main" id="{45DF1C9B-713D-40DB-A62A-D1F6BB670D90}"/>
              </a:ext>
            </a:extLst>
          </p:cNvPr>
          <p:cNvSpPr/>
          <p:nvPr userDrawn="1"/>
        </p:nvSpPr>
        <p:spPr>
          <a:xfrm>
            <a:off x="0" y="0"/>
            <a:ext cx="12192000" cy="68580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pic>
        <p:nvPicPr>
          <p:cNvPr id="14" name="Picture 13">
            <a:extLst>
              <a:ext uri="{FF2B5EF4-FFF2-40B4-BE49-F238E27FC236}">
                <a16:creationId xmlns:a16="http://schemas.microsoft.com/office/drawing/2014/main" id="{C80AC936-0B18-A241-B2D6-3F1133E340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2384" y="280085"/>
            <a:ext cx="1084840" cy="289624"/>
          </a:xfrm>
          <a:prstGeom prst="rect">
            <a:avLst/>
          </a:prstGeom>
        </p:spPr>
      </p:pic>
    </p:spTree>
    <p:extLst>
      <p:ext uri="{BB962C8B-B14F-4D97-AF65-F5344CB8AC3E}">
        <p14:creationId xmlns:p14="http://schemas.microsoft.com/office/powerpoint/2010/main" val="12665135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Doughnut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4A60580-2B70-6940-B3F0-E4F8AB7AA3B6}" type="datetime1">
              <a:rPr lang="en-IN" smtClean="0"/>
              <a:t>18-04-2021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5" name="Rectangle 4">
            <a:extLst>
              <a:ext uri="{FF2B5EF4-FFF2-40B4-BE49-F238E27FC236}">
                <a16:creationId xmlns:a16="http://schemas.microsoft.com/office/drawing/2014/main" id="{DB19EC69-1D9D-0B4C-9AE4-2C8D95B645C2}"/>
              </a:ext>
            </a:extLst>
          </p:cNvPr>
          <p:cNvSpPr/>
          <p:nvPr userDrawn="1"/>
        </p:nvSpPr>
        <p:spPr>
          <a:xfrm>
            <a:off x="0" y="0"/>
            <a:ext cx="12192000" cy="849149"/>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9" name="Title 11">
            <a:extLst>
              <a:ext uri="{FF2B5EF4-FFF2-40B4-BE49-F238E27FC236}">
                <a16:creationId xmlns:a16="http://schemas.microsoft.com/office/drawing/2014/main" id="{6AC7079D-55CD-5547-A1B7-6E231289DE37}"/>
              </a:ext>
            </a:extLst>
          </p:cNvPr>
          <p:cNvSpPr>
            <a:spLocks noGrp="1"/>
          </p:cNvSpPr>
          <p:nvPr>
            <p:ph type="title" hasCustomPrompt="1"/>
          </p:nvPr>
        </p:nvSpPr>
        <p:spPr>
          <a:xfrm>
            <a:off x="422239" y="162622"/>
            <a:ext cx="4981204" cy="510085"/>
          </a:xfrm>
        </p:spPr>
        <p:txBody>
          <a:bodyPr>
            <a:noAutofit/>
          </a:bodyPr>
          <a:lstStyle>
            <a:lvl1pPr>
              <a:defRPr sz="3200" b="0" i="0">
                <a:solidFill>
                  <a:schemeClr val="bg1"/>
                </a:solidFill>
                <a:latin typeface="Proxima Nova" panose="02000506030000020004" pitchFamily="2" charset="0"/>
              </a:defRPr>
            </a:lvl1pPr>
          </a:lstStyle>
          <a:p>
            <a:r>
              <a:rPr lang="en-US" dirty="0"/>
              <a:t>Click to add title</a:t>
            </a:r>
            <a:endParaRPr lang="en-IN" dirty="0"/>
          </a:p>
        </p:txBody>
      </p:sp>
      <p:pic>
        <p:nvPicPr>
          <p:cNvPr id="10" name="Picture 9">
            <a:extLst>
              <a:ext uri="{FF2B5EF4-FFF2-40B4-BE49-F238E27FC236}">
                <a16:creationId xmlns:a16="http://schemas.microsoft.com/office/drawing/2014/main" id="{4D74D05A-508B-324C-B8C7-0C05F391BF4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2384" y="280085"/>
            <a:ext cx="1084840" cy="289624"/>
          </a:xfrm>
          <a:prstGeom prst="rect">
            <a:avLst/>
          </a:prstGeom>
        </p:spPr>
      </p:pic>
    </p:spTree>
    <p:extLst>
      <p:ext uri="{BB962C8B-B14F-4D97-AF65-F5344CB8AC3E}">
        <p14:creationId xmlns:p14="http://schemas.microsoft.com/office/powerpoint/2010/main" val="979910402"/>
      </p:ext>
    </p:extLst>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2 Line 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6D2E29-3933-614D-82C7-D215195ADAE0}" type="datetime1">
              <a:rPr lang="en-IN" smtClean="0"/>
              <a:t>18-04-2021</a:t>
            </a:fld>
            <a:endParaRPr lang="en-IN"/>
          </a:p>
        </p:txBody>
      </p:sp>
      <p:sp>
        <p:nvSpPr>
          <p:cNvPr id="6" name="Slide Number Placeholder 5"/>
          <p:cNvSpPr>
            <a:spLocks noGrp="1"/>
          </p:cNvSpPr>
          <p:nvPr>
            <p:ph type="sldNum" sz="quarter" idx="12"/>
          </p:nvPr>
        </p:nvSpPr>
        <p:spPr/>
        <p:txBody>
          <a:bodyPr/>
          <a:lstStyle/>
          <a:p>
            <a:fld id="{273EEA2F-D825-49D3-9C25-497F06EFD3F7}" type="slidenum">
              <a:rPr lang="en-IN" smtClean="0"/>
              <a:t>‹#›</a:t>
            </a:fld>
            <a:endParaRPr lang="en-IN"/>
          </a:p>
        </p:txBody>
      </p:sp>
      <p:sp>
        <p:nvSpPr>
          <p:cNvPr id="11" name="Text Placeholder 2">
            <a:extLst>
              <a:ext uri="{FF2B5EF4-FFF2-40B4-BE49-F238E27FC236}">
                <a16:creationId xmlns:a16="http://schemas.microsoft.com/office/drawing/2014/main" id="{57C4AE0F-0222-463A-BC9B-64E5CB81DFDB}"/>
              </a:ext>
            </a:extLst>
          </p:cNvPr>
          <p:cNvSpPr>
            <a:spLocks noGrp="1"/>
          </p:cNvSpPr>
          <p:nvPr>
            <p:ph idx="15" hasCustomPrompt="1"/>
          </p:nvPr>
        </p:nvSpPr>
        <p:spPr>
          <a:xfrm>
            <a:off x="4404785" y="2421467"/>
            <a:ext cx="7020983" cy="3492500"/>
          </a:xfrm>
          <a:prstGeom prst="rect">
            <a:avLst/>
          </a:prstGeom>
        </p:spPr>
        <p:txBody>
          <a:bodyPr vert="horz" lIns="91440" tIns="45720" rIns="91440" bIns="45720" rtlCol="0">
            <a:noAutofit/>
          </a:bodyPr>
          <a:lstStyle>
            <a:lvl1pPr marL="0" indent="0" algn="ctr">
              <a:buNone/>
              <a:defRPr sz="2400" b="0">
                <a:latin typeface="Proxima Nova Rg" panose="02000506030000020004" pitchFamily="50" charset="0"/>
              </a:defRPr>
            </a:lvl1pPr>
          </a:lstStyle>
          <a:p>
            <a:pPr lvl="0"/>
            <a:r>
              <a:rPr lang="en-US" dirty="0"/>
              <a:t>Click to add text</a:t>
            </a:r>
          </a:p>
        </p:txBody>
      </p:sp>
      <p:sp>
        <p:nvSpPr>
          <p:cNvPr id="12" name="Rectangle 11">
            <a:extLst>
              <a:ext uri="{FF2B5EF4-FFF2-40B4-BE49-F238E27FC236}">
                <a16:creationId xmlns:a16="http://schemas.microsoft.com/office/drawing/2014/main" id="{7BC9426B-1D3C-A648-8F96-E6F93EA9AE4A}"/>
              </a:ext>
            </a:extLst>
          </p:cNvPr>
          <p:cNvSpPr/>
          <p:nvPr userDrawn="1"/>
        </p:nvSpPr>
        <p:spPr>
          <a:xfrm>
            <a:off x="0" y="0"/>
            <a:ext cx="12192000" cy="849149"/>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4" name="Title 11">
            <a:extLst>
              <a:ext uri="{FF2B5EF4-FFF2-40B4-BE49-F238E27FC236}">
                <a16:creationId xmlns:a16="http://schemas.microsoft.com/office/drawing/2014/main" id="{8BDD3B13-3839-F74C-B2C5-2A176DC3476B}"/>
              </a:ext>
            </a:extLst>
          </p:cNvPr>
          <p:cNvSpPr>
            <a:spLocks noGrp="1"/>
          </p:cNvSpPr>
          <p:nvPr>
            <p:ph type="title" hasCustomPrompt="1"/>
          </p:nvPr>
        </p:nvSpPr>
        <p:spPr>
          <a:xfrm>
            <a:off x="422239" y="162622"/>
            <a:ext cx="4981204" cy="510085"/>
          </a:xfrm>
        </p:spPr>
        <p:txBody>
          <a:bodyPr>
            <a:noAutofit/>
          </a:bodyPr>
          <a:lstStyle>
            <a:lvl1pPr>
              <a:defRPr sz="3200" b="0" i="0">
                <a:solidFill>
                  <a:schemeClr val="bg1"/>
                </a:solidFill>
                <a:latin typeface="Proxima Nova" panose="02000506030000020004" pitchFamily="2" charset="0"/>
              </a:defRPr>
            </a:lvl1pPr>
          </a:lstStyle>
          <a:p>
            <a:r>
              <a:rPr lang="en-US" dirty="0"/>
              <a:t>Click to add title</a:t>
            </a:r>
            <a:endParaRPr lang="en-IN" dirty="0"/>
          </a:p>
        </p:txBody>
      </p:sp>
      <p:pic>
        <p:nvPicPr>
          <p:cNvPr id="15" name="Picture 14">
            <a:extLst>
              <a:ext uri="{FF2B5EF4-FFF2-40B4-BE49-F238E27FC236}">
                <a16:creationId xmlns:a16="http://schemas.microsoft.com/office/drawing/2014/main" id="{BA52BC07-1C5A-2748-A833-73EA6AF24AB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2384" y="280085"/>
            <a:ext cx="1084840" cy="289624"/>
          </a:xfrm>
          <a:prstGeom prst="rect">
            <a:avLst/>
          </a:prstGeom>
        </p:spPr>
      </p:pic>
    </p:spTree>
    <p:extLst>
      <p:ext uri="{BB962C8B-B14F-4D97-AF65-F5344CB8AC3E}">
        <p14:creationId xmlns:p14="http://schemas.microsoft.com/office/powerpoint/2010/main" val="167805204"/>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2 Line Title, Infographics and Caption">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6E02A8A3-DB71-4204-8178-44D43F0A7DDB}"/>
              </a:ext>
            </a:extLst>
          </p:cNvPr>
          <p:cNvSpPr/>
          <p:nvPr userDrawn="1"/>
        </p:nvSpPr>
        <p:spPr>
          <a:xfrm>
            <a:off x="-1" y="800101"/>
            <a:ext cx="12192001" cy="6057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0" name="Rectangle 9">
            <a:extLst>
              <a:ext uri="{FF2B5EF4-FFF2-40B4-BE49-F238E27FC236}">
                <a16:creationId xmlns:a16="http://schemas.microsoft.com/office/drawing/2014/main" id="{3DC02D0B-A252-47F4-90C6-E6D73E995E19}"/>
              </a:ext>
            </a:extLst>
          </p:cNvPr>
          <p:cNvSpPr/>
          <p:nvPr userDrawn="1"/>
        </p:nvSpPr>
        <p:spPr>
          <a:xfrm>
            <a:off x="-3" y="-26732"/>
            <a:ext cx="12192001" cy="6858000"/>
          </a:xfrm>
          <a:prstGeom prst="rect">
            <a:avLst/>
          </a:prstGeom>
          <a:blipFill>
            <a:blip r:embed="rId2">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56" name="Picture Placeholder 55">
            <a:extLst>
              <a:ext uri="{FF2B5EF4-FFF2-40B4-BE49-F238E27FC236}">
                <a16:creationId xmlns:a16="http://schemas.microsoft.com/office/drawing/2014/main" id="{DD8D96AE-F6F4-434E-9686-AF89D00D27E4}"/>
              </a:ext>
            </a:extLst>
          </p:cNvPr>
          <p:cNvSpPr>
            <a:spLocks noGrp="1"/>
          </p:cNvSpPr>
          <p:nvPr>
            <p:ph type="pic" sz="quarter" idx="23"/>
          </p:nvPr>
        </p:nvSpPr>
        <p:spPr>
          <a:xfrm>
            <a:off x="-3" y="-16149"/>
            <a:ext cx="12192003" cy="6863567"/>
          </a:xfrm>
          <a:prstGeom prst="rect">
            <a:avLst/>
          </a:prstGeom>
        </p:spPr>
        <p:txBody>
          <a:bodyPr/>
          <a:lstStyle/>
          <a:p>
            <a:endParaRPr lang="en-IN"/>
          </a:p>
        </p:txBody>
      </p:sp>
      <p:sp>
        <p:nvSpPr>
          <p:cNvPr id="61" name="Picture Placeholder 60">
            <a:extLst>
              <a:ext uri="{FF2B5EF4-FFF2-40B4-BE49-F238E27FC236}">
                <a16:creationId xmlns:a16="http://schemas.microsoft.com/office/drawing/2014/main" id="{1F6816D9-B4AF-47C1-8C5D-860514751DF3}"/>
              </a:ext>
            </a:extLst>
          </p:cNvPr>
          <p:cNvSpPr>
            <a:spLocks noGrp="1"/>
          </p:cNvSpPr>
          <p:nvPr>
            <p:ph type="pic" sz="quarter" idx="22"/>
          </p:nvPr>
        </p:nvSpPr>
        <p:spPr>
          <a:xfrm>
            <a:off x="13627646" y="-5142546"/>
            <a:ext cx="12192001" cy="6863567"/>
          </a:xfrm>
          <a:custGeom>
            <a:avLst/>
            <a:gdLst>
              <a:gd name="connsiteX0" fmla="*/ 1 w 9144001"/>
              <a:gd name="connsiteY0" fmla="*/ 0 h 5147675"/>
              <a:gd name="connsiteX1" fmla="*/ 9144001 w 9144001"/>
              <a:gd name="connsiteY1" fmla="*/ 0 h 5147675"/>
              <a:gd name="connsiteX2" fmla="*/ 9144001 w 9144001"/>
              <a:gd name="connsiteY2" fmla="*/ 2897600 h 5147675"/>
              <a:gd name="connsiteX3" fmla="*/ 9144001 w 9144001"/>
              <a:gd name="connsiteY3" fmla="*/ 3191288 h 5147675"/>
              <a:gd name="connsiteX4" fmla="*/ 9144001 w 9144001"/>
              <a:gd name="connsiteY4" fmla="*/ 5147088 h 5147675"/>
              <a:gd name="connsiteX5" fmla="*/ 4727575 w 9144001"/>
              <a:gd name="connsiteY5" fmla="*/ 5147088 h 5147675"/>
              <a:gd name="connsiteX6" fmla="*/ 4727575 w 9144001"/>
              <a:gd name="connsiteY6" fmla="*/ 5147675 h 5147675"/>
              <a:gd name="connsiteX7" fmla="*/ 3650997 w 9144001"/>
              <a:gd name="connsiteY7" fmla="*/ 5147675 h 5147675"/>
              <a:gd name="connsiteX8" fmla="*/ 2002040 w 9144001"/>
              <a:gd name="connsiteY8" fmla="*/ 5147675 h 5147675"/>
              <a:gd name="connsiteX9" fmla="*/ 528199 w 9144001"/>
              <a:gd name="connsiteY9" fmla="*/ 4498138 h 5147675"/>
              <a:gd name="connsiteX10" fmla="*/ 371258 w 9144001"/>
              <a:gd name="connsiteY10" fmla="*/ 4301898 h 5147675"/>
              <a:gd name="connsiteX11" fmla="*/ 372954 w 9144001"/>
              <a:gd name="connsiteY11" fmla="*/ 4302311 h 5147675"/>
              <a:gd name="connsiteX12" fmla="*/ 416872 w 9144001"/>
              <a:gd name="connsiteY12" fmla="*/ 4305173 h 5147675"/>
              <a:gd name="connsiteX13" fmla="*/ 421076 w 9144001"/>
              <a:gd name="connsiteY13" fmla="*/ 4304692 h 5147675"/>
              <a:gd name="connsiteX14" fmla="*/ 519767 w 9144001"/>
              <a:gd name="connsiteY14" fmla="*/ 4330646 h 5147675"/>
              <a:gd name="connsiteX15" fmla="*/ 1631739 w 9144001"/>
              <a:gd name="connsiteY15" fmla="*/ 4032541 h 5147675"/>
              <a:gd name="connsiteX16" fmla="*/ 1631739 w 9144001"/>
              <a:gd name="connsiteY16" fmla="*/ 4305790 h 5147675"/>
              <a:gd name="connsiteX17" fmla="*/ 2008581 w 9144001"/>
              <a:gd name="connsiteY17" fmla="*/ 4305790 h 5147675"/>
              <a:gd name="connsiteX18" fmla="*/ 2008581 w 9144001"/>
              <a:gd name="connsiteY18" fmla="*/ 3717145 h 5147675"/>
              <a:gd name="connsiteX19" fmla="*/ 2008582 w 9144001"/>
              <a:gd name="connsiteY19" fmla="*/ 3717145 h 5147675"/>
              <a:gd name="connsiteX20" fmla="*/ 2008582 w 9144001"/>
              <a:gd name="connsiteY20" fmla="*/ 3341860 h 5147675"/>
              <a:gd name="connsiteX21" fmla="*/ 998932 w 9144001"/>
              <a:gd name="connsiteY21" fmla="*/ 3341860 h 5147675"/>
              <a:gd name="connsiteX22" fmla="*/ 998932 w 9144001"/>
              <a:gd name="connsiteY22" fmla="*/ 3717145 h 5147675"/>
              <a:gd name="connsiteX23" fmla="*/ 1373490 w 9144001"/>
              <a:gd name="connsiteY23" fmla="*/ 3717145 h 5147675"/>
              <a:gd name="connsiteX24" fmla="*/ 1303666 w 9144001"/>
              <a:gd name="connsiteY24" fmla="*/ 3798867 h 5147675"/>
              <a:gd name="connsiteX25" fmla="*/ 9481 w 9144001"/>
              <a:gd name="connsiteY25" fmla="*/ 3224240 h 5147675"/>
              <a:gd name="connsiteX26" fmla="*/ 4951 w 9144001"/>
              <a:gd name="connsiteY26" fmla="*/ 3236367 h 5147675"/>
              <a:gd name="connsiteX27" fmla="*/ 2684 w 9144001"/>
              <a:gd name="connsiteY27" fmla="*/ 3191288 h 5147675"/>
              <a:gd name="connsiteX28" fmla="*/ 1 w 9144001"/>
              <a:gd name="connsiteY28" fmla="*/ 3191288 h 5147675"/>
              <a:gd name="connsiteX29" fmla="*/ 1 w 9144001"/>
              <a:gd name="connsiteY29" fmla="*/ 3137961 h 5147675"/>
              <a:gd name="connsiteX30" fmla="*/ 0 w 9144001"/>
              <a:gd name="connsiteY30" fmla="*/ 3137939 h 5147675"/>
              <a:gd name="connsiteX31" fmla="*/ 0 w 9144001"/>
              <a:gd name="connsiteY31" fmla="*/ 3137938 h 5147675"/>
              <a:gd name="connsiteX32" fmla="*/ 0 w 9144001"/>
              <a:gd name="connsiteY32" fmla="*/ 1645650 h 5147675"/>
              <a:gd name="connsiteX33" fmla="*/ 1 w 9144001"/>
              <a:gd name="connsiteY33" fmla="*/ 1645650 h 51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144001" h="5147675">
                <a:moveTo>
                  <a:pt x="1" y="0"/>
                </a:moveTo>
                <a:lnTo>
                  <a:pt x="9144001" y="0"/>
                </a:lnTo>
                <a:lnTo>
                  <a:pt x="9144001" y="2897600"/>
                </a:lnTo>
                <a:lnTo>
                  <a:pt x="9144001" y="3191288"/>
                </a:lnTo>
                <a:lnTo>
                  <a:pt x="9144001" y="5147088"/>
                </a:lnTo>
                <a:lnTo>
                  <a:pt x="4727575" y="5147088"/>
                </a:lnTo>
                <a:lnTo>
                  <a:pt x="4727575" y="5147675"/>
                </a:lnTo>
                <a:lnTo>
                  <a:pt x="3650997" y="5147675"/>
                </a:lnTo>
                <a:lnTo>
                  <a:pt x="2002040" y="5147675"/>
                </a:lnTo>
                <a:cubicBezTo>
                  <a:pt x="1418959" y="5147675"/>
                  <a:pt x="894096" y="4897452"/>
                  <a:pt x="528199" y="4498138"/>
                </a:cubicBezTo>
                <a:lnTo>
                  <a:pt x="371258" y="4301898"/>
                </a:lnTo>
                <a:lnTo>
                  <a:pt x="372954" y="4302311"/>
                </a:lnTo>
                <a:cubicBezTo>
                  <a:pt x="387739" y="4304577"/>
                  <a:pt x="402446" y="4305517"/>
                  <a:pt x="416872" y="4305173"/>
                </a:cubicBezTo>
                <a:lnTo>
                  <a:pt x="421076" y="4304692"/>
                </a:lnTo>
                <a:lnTo>
                  <a:pt x="519767" y="4330646"/>
                </a:lnTo>
                <a:cubicBezTo>
                  <a:pt x="804007" y="4390620"/>
                  <a:pt x="1306113" y="4394625"/>
                  <a:pt x="1631739" y="4032541"/>
                </a:cubicBezTo>
                <a:lnTo>
                  <a:pt x="1631739" y="4305790"/>
                </a:lnTo>
                <a:lnTo>
                  <a:pt x="2008581" y="4305790"/>
                </a:lnTo>
                <a:lnTo>
                  <a:pt x="2008581" y="3717145"/>
                </a:lnTo>
                <a:lnTo>
                  <a:pt x="2008582" y="3717145"/>
                </a:lnTo>
                <a:lnTo>
                  <a:pt x="2008582" y="3341860"/>
                </a:lnTo>
                <a:lnTo>
                  <a:pt x="998932" y="3341860"/>
                </a:lnTo>
                <a:lnTo>
                  <a:pt x="998932" y="3717145"/>
                </a:lnTo>
                <a:lnTo>
                  <a:pt x="1373490" y="3717145"/>
                </a:lnTo>
                <a:lnTo>
                  <a:pt x="1303666" y="3798867"/>
                </a:lnTo>
                <a:cubicBezTo>
                  <a:pt x="914338" y="4173453"/>
                  <a:pt x="32448" y="3945809"/>
                  <a:pt x="9481" y="3224240"/>
                </a:cubicBezTo>
                <a:lnTo>
                  <a:pt x="4951" y="3236367"/>
                </a:lnTo>
                <a:lnTo>
                  <a:pt x="2684" y="3191288"/>
                </a:lnTo>
                <a:lnTo>
                  <a:pt x="1" y="3191288"/>
                </a:lnTo>
                <a:lnTo>
                  <a:pt x="1" y="3137961"/>
                </a:lnTo>
                <a:lnTo>
                  <a:pt x="0" y="3137939"/>
                </a:lnTo>
                <a:lnTo>
                  <a:pt x="0" y="3137938"/>
                </a:lnTo>
                <a:lnTo>
                  <a:pt x="0" y="1645650"/>
                </a:lnTo>
                <a:lnTo>
                  <a:pt x="1" y="1645650"/>
                </a:lnTo>
                <a:close/>
              </a:path>
            </a:pathLst>
          </a:custGeom>
        </p:spPr>
        <p:txBody>
          <a:bodyPr wrap="square">
            <a:noAutofit/>
          </a:bodyPr>
          <a:lstStyle/>
          <a:p>
            <a:endParaRPr lang="en-IN"/>
          </a:p>
        </p:txBody>
      </p:sp>
      <p:sp>
        <p:nvSpPr>
          <p:cNvPr id="133" name="Date Placeholder 132">
            <a:extLst>
              <a:ext uri="{FF2B5EF4-FFF2-40B4-BE49-F238E27FC236}">
                <a16:creationId xmlns:a16="http://schemas.microsoft.com/office/drawing/2014/main" id="{9AC3D831-327E-4ADF-B27E-32AC0913EAB3}"/>
              </a:ext>
            </a:extLst>
          </p:cNvPr>
          <p:cNvSpPr>
            <a:spLocks noGrp="1"/>
          </p:cNvSpPr>
          <p:nvPr>
            <p:ph type="dt" sz="half" idx="15"/>
          </p:nvPr>
        </p:nvSpPr>
        <p:spPr/>
        <p:txBody>
          <a:bodyPr/>
          <a:lstStyle/>
          <a:p>
            <a:fld id="{6864892D-382A-F246-85F9-E706314457B1}" type="datetime1">
              <a:rPr lang="en-IN" smtClean="0"/>
              <a:t>18-04-2021</a:t>
            </a:fld>
            <a:endParaRPr lang="en-IN"/>
          </a:p>
        </p:txBody>
      </p:sp>
      <p:sp>
        <p:nvSpPr>
          <p:cNvPr id="135" name="Slide Number Placeholder 134">
            <a:extLst>
              <a:ext uri="{FF2B5EF4-FFF2-40B4-BE49-F238E27FC236}">
                <a16:creationId xmlns:a16="http://schemas.microsoft.com/office/drawing/2014/main" id="{9B4DE495-883A-4C30-86EF-E937F42C25B7}"/>
              </a:ext>
            </a:extLst>
          </p:cNvPr>
          <p:cNvSpPr>
            <a:spLocks noGrp="1"/>
          </p:cNvSpPr>
          <p:nvPr>
            <p:ph type="sldNum" sz="quarter" idx="17"/>
          </p:nvPr>
        </p:nvSpPr>
        <p:spPr/>
        <p:txBody>
          <a:bodyPr/>
          <a:lstStyle/>
          <a:p>
            <a:fld id="{273EEA2F-D825-49D3-9C25-497F06EFD3F7}" type="slidenum">
              <a:rPr lang="en-IN" smtClean="0"/>
              <a:t>‹#›</a:t>
            </a:fld>
            <a:endParaRPr lang="en-IN"/>
          </a:p>
        </p:txBody>
      </p:sp>
      <p:sp>
        <p:nvSpPr>
          <p:cNvPr id="3" name="Text Placeholder 2">
            <a:extLst>
              <a:ext uri="{FF2B5EF4-FFF2-40B4-BE49-F238E27FC236}">
                <a16:creationId xmlns:a16="http://schemas.microsoft.com/office/drawing/2014/main" id="{03F92C22-F16A-420C-A7E7-19AE8DFA3CB4}"/>
              </a:ext>
            </a:extLst>
          </p:cNvPr>
          <p:cNvSpPr>
            <a:spLocks noGrp="1"/>
          </p:cNvSpPr>
          <p:nvPr>
            <p:ph type="body" sz="quarter" idx="18" hasCustomPrompt="1"/>
          </p:nvPr>
        </p:nvSpPr>
        <p:spPr>
          <a:xfrm>
            <a:off x="4285131" y="4652963"/>
            <a:ext cx="7140108" cy="1116012"/>
          </a:xfrm>
          <a:prstGeom prst="rect">
            <a:avLst/>
          </a:prstGeom>
        </p:spPr>
        <p:txBody>
          <a:bodyPr/>
          <a:lstStyle>
            <a:lvl1pPr marL="285744" indent="-285744">
              <a:buFontTx/>
              <a:buBlip>
                <a:blip r:embed="rId3"/>
              </a:buBlip>
              <a:defRPr sz="1600" b="0">
                <a:latin typeface="Proxima Nova Rg" panose="02000506030000020004" pitchFamily="50" charset="0"/>
              </a:defRPr>
            </a:lvl1pPr>
          </a:lstStyle>
          <a:p>
            <a:pPr lvl="0"/>
            <a:r>
              <a:rPr lang="en-US" dirty="0"/>
              <a:t>Click to add text</a:t>
            </a:r>
          </a:p>
        </p:txBody>
      </p:sp>
      <p:pic>
        <p:nvPicPr>
          <p:cNvPr id="5" name="Picture 4">
            <a:extLst>
              <a:ext uri="{FF2B5EF4-FFF2-40B4-BE49-F238E27FC236}">
                <a16:creationId xmlns:a16="http://schemas.microsoft.com/office/drawing/2014/main" id="{EBA45E11-4B71-49A2-A5CA-2C1C5CC58B4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85129" y="2979683"/>
            <a:ext cx="7164683" cy="1481067"/>
          </a:xfrm>
          <a:prstGeom prst="rect">
            <a:avLst/>
          </a:prstGeom>
        </p:spPr>
      </p:pic>
      <p:sp>
        <p:nvSpPr>
          <p:cNvPr id="12" name="Title 11">
            <a:extLst>
              <a:ext uri="{FF2B5EF4-FFF2-40B4-BE49-F238E27FC236}">
                <a16:creationId xmlns:a16="http://schemas.microsoft.com/office/drawing/2014/main" id="{C300AC66-03C0-4421-B116-D790883D5410}"/>
              </a:ext>
            </a:extLst>
          </p:cNvPr>
          <p:cNvSpPr txBox="1">
            <a:spLocks/>
          </p:cNvSpPr>
          <p:nvPr userDrawn="1"/>
        </p:nvSpPr>
        <p:spPr>
          <a:xfrm>
            <a:off x="856223" y="813647"/>
            <a:ext cx="7324271" cy="115252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US" sz="4800" dirty="0">
                <a:solidFill>
                  <a:srgbClr val="F5333F"/>
                </a:solidFill>
                <a:latin typeface="Neue Plak" panose="020B0804030202020204" pitchFamily="34" charset="0"/>
              </a:rPr>
              <a:t>Click to add Title</a:t>
            </a:r>
            <a:endParaRPr lang="en-IN" sz="4800" dirty="0">
              <a:solidFill>
                <a:srgbClr val="F5333F"/>
              </a:solidFill>
              <a:latin typeface="Neue Plak" panose="020B0804030202020204" pitchFamily="34" charset="0"/>
            </a:endParaRPr>
          </a:p>
        </p:txBody>
      </p:sp>
      <p:sp>
        <p:nvSpPr>
          <p:cNvPr id="45" name="Freeform: Shape 44">
            <a:extLst>
              <a:ext uri="{FF2B5EF4-FFF2-40B4-BE49-F238E27FC236}">
                <a16:creationId xmlns:a16="http://schemas.microsoft.com/office/drawing/2014/main" id="{FC60F344-7C07-441B-A31D-6018ABB9583D}"/>
              </a:ext>
            </a:extLst>
          </p:cNvPr>
          <p:cNvSpPr/>
          <p:nvPr userDrawn="1"/>
        </p:nvSpPr>
        <p:spPr>
          <a:xfrm>
            <a:off x="15624793" y="4920411"/>
            <a:ext cx="1160" cy="1428"/>
          </a:xfrm>
          <a:custGeom>
            <a:avLst/>
            <a:gdLst>
              <a:gd name="connsiteX0" fmla="*/ 0 w 870"/>
              <a:gd name="connsiteY0" fmla="*/ 0 h 1071"/>
              <a:gd name="connsiteX1" fmla="*/ 870 w 870"/>
              <a:gd name="connsiteY1" fmla="*/ 0 h 1071"/>
              <a:gd name="connsiteX2" fmla="*/ 870 w 870"/>
              <a:gd name="connsiteY2" fmla="*/ 1071 h 1071"/>
              <a:gd name="connsiteX3" fmla="*/ 0 w 870"/>
              <a:gd name="connsiteY3" fmla="*/ 0 h 1071"/>
            </a:gdLst>
            <a:ahLst/>
            <a:cxnLst>
              <a:cxn ang="0">
                <a:pos x="connsiteX0" y="connsiteY0"/>
              </a:cxn>
              <a:cxn ang="0">
                <a:pos x="connsiteX1" y="connsiteY1"/>
              </a:cxn>
              <a:cxn ang="0">
                <a:pos x="connsiteX2" y="connsiteY2"/>
              </a:cxn>
              <a:cxn ang="0">
                <a:pos x="connsiteX3" y="connsiteY3"/>
              </a:cxn>
            </a:cxnLst>
            <a:rect l="l" t="t" r="r" b="b"/>
            <a:pathLst>
              <a:path w="870" h="1071">
                <a:moveTo>
                  <a:pt x="0" y="0"/>
                </a:moveTo>
                <a:lnTo>
                  <a:pt x="870" y="0"/>
                </a:lnTo>
                <a:lnTo>
                  <a:pt x="870" y="1071"/>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Tree>
    <p:extLst>
      <p:ext uri="{BB962C8B-B14F-4D97-AF65-F5344CB8AC3E}">
        <p14:creationId xmlns:p14="http://schemas.microsoft.com/office/powerpoint/2010/main" val="3009724158"/>
      </p:ext>
    </p:extLst>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2 Line Title, Infographics and Caption">
  <p:cSld name="3_2 Line Title, Infographics and Caption">
    <p:spTree>
      <p:nvGrpSpPr>
        <p:cNvPr id="1" name="Shape 53"/>
        <p:cNvGrpSpPr/>
        <p:nvPr/>
      </p:nvGrpSpPr>
      <p:grpSpPr>
        <a:xfrm>
          <a:off x="0" y="0"/>
          <a:ext cx="0" cy="0"/>
          <a:chOff x="0" y="0"/>
          <a:chExt cx="0" cy="0"/>
        </a:xfrm>
      </p:grpSpPr>
      <p:sp>
        <p:nvSpPr>
          <p:cNvPr id="54" name="Google Shape;54;p37"/>
          <p:cNvSpPr/>
          <p:nvPr/>
        </p:nvSpPr>
        <p:spPr>
          <a:xfrm>
            <a:off x="-1" y="800101"/>
            <a:ext cx="12192001" cy="6057899"/>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351" b="0" i="0" u="none" strike="noStrike" cap="none">
              <a:solidFill>
                <a:schemeClr val="lt1"/>
              </a:solidFill>
              <a:latin typeface="Calibri"/>
              <a:ea typeface="Calibri"/>
              <a:cs typeface="Calibri"/>
              <a:sym typeface="Calibri"/>
            </a:endParaRPr>
          </a:p>
        </p:txBody>
      </p:sp>
      <p:sp>
        <p:nvSpPr>
          <p:cNvPr id="55" name="Google Shape;55;p37"/>
          <p:cNvSpPr/>
          <p:nvPr/>
        </p:nvSpPr>
        <p:spPr>
          <a:xfrm>
            <a:off x="-3" y="-26732"/>
            <a:ext cx="12192001" cy="6858000"/>
          </a:xfrm>
          <a:prstGeom prst="rect">
            <a:avLst/>
          </a:prstGeom>
          <a:blipFill rotWithShape="1">
            <a:blip r:embed="rId2">
              <a:alphaModFix amt="17000"/>
            </a:blip>
            <a:stretch>
              <a:fillRect/>
            </a:stretch>
          </a:blip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351" b="0" i="0" u="none" strike="noStrike" cap="none">
              <a:solidFill>
                <a:schemeClr val="lt1"/>
              </a:solidFill>
              <a:latin typeface="Calibri"/>
              <a:ea typeface="Calibri"/>
              <a:cs typeface="Calibri"/>
              <a:sym typeface="Calibri"/>
            </a:endParaRPr>
          </a:p>
        </p:txBody>
      </p:sp>
      <p:sp>
        <p:nvSpPr>
          <p:cNvPr id="56" name="Google Shape;56;p37"/>
          <p:cNvSpPr>
            <a:spLocks noGrp="1"/>
          </p:cNvSpPr>
          <p:nvPr>
            <p:ph type="pic" idx="2"/>
          </p:nvPr>
        </p:nvSpPr>
        <p:spPr>
          <a:xfrm>
            <a:off x="-3" y="-16149"/>
            <a:ext cx="12192003" cy="686356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1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37"/>
          <p:cNvSpPr>
            <a:spLocks noGrp="1"/>
          </p:cNvSpPr>
          <p:nvPr>
            <p:ph type="pic" idx="3"/>
          </p:nvPr>
        </p:nvSpPr>
        <p:spPr>
          <a:xfrm>
            <a:off x="13627646" y="-5142546"/>
            <a:ext cx="12192001" cy="686356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1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8" name="Google Shape;58;p37"/>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37"/>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9pPr>
          </a:lstStyle>
          <a:p>
            <a:fld id="{00000000-1234-1234-1234-123412341234}" type="slidenum">
              <a:rPr lang="en-IN" smtClean="0"/>
              <a:pPr/>
              <a:t>‹#›</a:t>
            </a:fld>
            <a:endParaRPr lang="en-IN"/>
          </a:p>
        </p:txBody>
      </p:sp>
      <p:sp>
        <p:nvSpPr>
          <p:cNvPr id="60" name="Google Shape;60;p37"/>
          <p:cNvSpPr txBox="1">
            <a:spLocks noGrp="1"/>
          </p:cNvSpPr>
          <p:nvPr>
            <p:ph type="body" idx="1"/>
          </p:nvPr>
        </p:nvSpPr>
        <p:spPr>
          <a:xfrm>
            <a:off x="4285131" y="4652963"/>
            <a:ext cx="7140108" cy="1116012"/>
          </a:xfrm>
          <a:prstGeom prst="rect">
            <a:avLst/>
          </a:prstGeom>
          <a:noFill/>
          <a:ln>
            <a:noFill/>
          </a:ln>
        </p:spPr>
        <p:txBody>
          <a:bodyPr spcFirstLastPara="1" wrap="square" lIns="91425" tIns="45700" rIns="91425" bIns="45700" anchor="t" anchorCtr="0">
            <a:noAutofit/>
          </a:bodyPr>
          <a:lstStyle>
            <a:lvl1pPr marL="609585" marR="0" lvl="0" indent="-406390" algn="l" rtl="0">
              <a:lnSpc>
                <a:spcPct val="90000"/>
              </a:lnSpc>
              <a:spcBef>
                <a:spcPts val="1000"/>
              </a:spcBef>
              <a:spcAft>
                <a:spcPts val="0"/>
              </a:spcAft>
              <a:buClr>
                <a:schemeClr val="dk1"/>
              </a:buClr>
              <a:buSzPts val="1200"/>
              <a:buFont typeface="Arial"/>
              <a:buChar char="•"/>
              <a:defRPr sz="1600" b="0" i="0" u="none" strike="noStrike" cap="none">
                <a:solidFill>
                  <a:schemeClr val="dk1"/>
                </a:solidFill>
                <a:latin typeface="Proxima Nova"/>
                <a:ea typeface="Proxima Nova"/>
                <a:cs typeface="Proxima Nova"/>
                <a:sym typeface="Proxima Nova"/>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61" name="Google Shape;61;p37"/>
          <p:cNvPicPr preferRelativeResize="0"/>
          <p:nvPr/>
        </p:nvPicPr>
        <p:blipFill rotWithShape="1">
          <a:blip r:embed="rId3">
            <a:alphaModFix/>
          </a:blip>
          <a:srcRect/>
          <a:stretch/>
        </p:blipFill>
        <p:spPr>
          <a:xfrm>
            <a:off x="4285129" y="2979683"/>
            <a:ext cx="7164683" cy="1481067"/>
          </a:xfrm>
          <a:prstGeom prst="rect">
            <a:avLst/>
          </a:prstGeom>
          <a:noFill/>
          <a:ln>
            <a:noFill/>
          </a:ln>
        </p:spPr>
      </p:pic>
      <p:sp>
        <p:nvSpPr>
          <p:cNvPr id="62" name="Google Shape;62;p37"/>
          <p:cNvSpPr txBox="1"/>
          <p:nvPr/>
        </p:nvSpPr>
        <p:spPr>
          <a:xfrm>
            <a:off x="856223" y="813647"/>
            <a:ext cx="7324271" cy="1152525"/>
          </a:xfrm>
          <a:prstGeom prst="rect">
            <a:avLst/>
          </a:prstGeom>
          <a:noFill/>
          <a:ln>
            <a:noFill/>
          </a:ln>
        </p:spPr>
        <p:txBody>
          <a:bodyPr spcFirstLastPara="1" wrap="square" lIns="91433" tIns="45700" rIns="91433" bIns="45700" anchor="t" anchorCtr="0">
            <a:noAutofit/>
          </a:bodyPr>
          <a:lstStyle/>
          <a:p>
            <a:pPr marL="0" marR="0" lvl="0" indent="0" algn="l" rtl="0">
              <a:lnSpc>
                <a:spcPct val="90000"/>
              </a:lnSpc>
              <a:spcBef>
                <a:spcPts val="0"/>
              </a:spcBef>
              <a:spcAft>
                <a:spcPts val="0"/>
              </a:spcAft>
              <a:buClr>
                <a:srgbClr val="F5333F"/>
              </a:buClr>
              <a:buSzPts val="3600"/>
              <a:buFont typeface="Arial"/>
              <a:buNone/>
            </a:pPr>
            <a:r>
              <a:rPr lang="en-IN" sz="4800" b="0" i="0" u="none" strike="noStrike" cap="none">
                <a:solidFill>
                  <a:srgbClr val="F5333F"/>
                </a:solidFill>
                <a:latin typeface="Arial"/>
                <a:ea typeface="Arial"/>
                <a:cs typeface="Arial"/>
                <a:sym typeface="Arial"/>
              </a:rPr>
              <a:t>Click to add Title</a:t>
            </a:r>
            <a:endParaRPr sz="4800" b="0" i="0" u="none" strike="noStrike" cap="none">
              <a:solidFill>
                <a:srgbClr val="F5333F"/>
              </a:solidFill>
              <a:latin typeface="Arial"/>
              <a:ea typeface="Arial"/>
              <a:cs typeface="Arial"/>
              <a:sym typeface="Arial"/>
            </a:endParaRPr>
          </a:p>
        </p:txBody>
      </p:sp>
      <p:sp>
        <p:nvSpPr>
          <p:cNvPr id="63" name="Google Shape;63;p37"/>
          <p:cNvSpPr/>
          <p:nvPr/>
        </p:nvSpPr>
        <p:spPr>
          <a:xfrm>
            <a:off x="15624793" y="4920411"/>
            <a:ext cx="1160" cy="1428"/>
          </a:xfrm>
          <a:custGeom>
            <a:avLst/>
            <a:gdLst/>
            <a:ahLst/>
            <a:cxnLst/>
            <a:rect l="l" t="t" r="r" b="b"/>
            <a:pathLst>
              <a:path w="870" h="1071" extrusionOk="0">
                <a:moveTo>
                  <a:pt x="0" y="0"/>
                </a:moveTo>
                <a:lnTo>
                  <a:pt x="870" y="0"/>
                </a:lnTo>
                <a:lnTo>
                  <a:pt x="870" y="1071"/>
                </a:lnTo>
                <a:lnTo>
                  <a:pt x="0" y="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4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87097084"/>
      </p:ext>
    </p:extLst>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D584585-C969-4944-B952-A44B5EBDFD06}"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1562450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0B1773-EFE8-4A98-8826-8A236230A3CC}" type="datetime6">
              <a:rPr lang="en-US" smtClean="0">
                <a:solidFill>
                  <a:prstClr val="black">
                    <a:tint val="75000"/>
                  </a:prstClr>
                </a:solidFill>
              </a:rPr>
              <a:pPr/>
              <a:t>April 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6" name="Slide Number Placeholder 5"/>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735530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584585-C969-4944-B952-A44B5EBDFD06}"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20782228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584585-C969-4944-B952-A44B5EBDFD06}"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2368377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584585-C969-4944-B952-A44B5EBDFD06}" type="datetimeFigureOut">
              <a:rPr lang="en-US" smtClean="0"/>
              <a:t>4/18/2021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14562665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584585-C969-4944-B952-A44B5EBDFD06}" type="datetimeFigureOut">
              <a:rPr lang="en-US" smtClean="0"/>
              <a:t>4/18/2021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16493645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584585-C969-4944-B952-A44B5EBDFD06}" type="datetimeFigureOut">
              <a:rPr lang="en-US" smtClean="0"/>
              <a:t>4/18/2021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27328815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584585-C969-4944-B952-A44B5EBDFD06}" type="datetimeFigureOut">
              <a:rPr lang="en-US" smtClean="0"/>
              <a:t>4/18/2021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23872200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584585-C969-4944-B952-A44B5EBDFD06}" type="datetimeFigureOut">
              <a:rPr lang="en-US" smtClean="0"/>
              <a:t>4/18/2021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35273432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584585-C969-4944-B952-A44B5EBDFD06}" type="datetimeFigureOut">
              <a:rPr lang="en-US" smtClean="0"/>
              <a:t>4/18/2021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41383437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584585-C969-4944-B952-A44B5EBDFD06}"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19969565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584585-C969-4944-B952-A44B5EBDFD06}" type="datetimeFigureOut">
              <a:rPr lang="en-US" smtClean="0"/>
              <a:t>4/18/2021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1317302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A6252D-2CD1-42BE-A1E8-D71CBC506171}" type="datetime6">
              <a:rPr lang="en-US" smtClean="0">
                <a:solidFill>
                  <a:prstClr val="black">
                    <a:tint val="75000"/>
                  </a:prstClr>
                </a:solidFill>
              </a:rPr>
              <a:pPr/>
              <a:t>April 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6" name="Slide Number Placeholder 5"/>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80573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7"/>
            <a:ext cx="9144000" cy="1655763"/>
          </a:xfrm>
          <a:prstGeom prst="rect">
            <a:avLst/>
          </a:prstGeo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85228" y="6205183"/>
            <a:ext cx="2743200" cy="365125"/>
          </a:xfrm>
        </p:spPr>
        <p:txBody>
          <a:bodyPr/>
          <a:lstStyle>
            <a:lvl1pPr>
              <a:defRPr>
                <a:solidFill>
                  <a:srgbClr val="E72D40"/>
                </a:solidFill>
              </a:defRPr>
            </a:lvl1pPr>
          </a:lstStyle>
          <a:p>
            <a:fld id="{C65558FE-7BAE-4F41-B1DE-C9E081343886}" type="datetime1">
              <a:rPr lang="en-IN" smtClean="0"/>
              <a:t>18-04-2021</a:t>
            </a:fld>
            <a:endParaRPr lang="en-IN" dirty="0"/>
          </a:p>
        </p:txBody>
      </p:sp>
      <p:sp>
        <p:nvSpPr>
          <p:cNvPr id="6" name="Slide Number Placeholder 5"/>
          <p:cNvSpPr>
            <a:spLocks noGrp="1"/>
          </p:cNvSpPr>
          <p:nvPr>
            <p:ph type="sldNum" sz="quarter" idx="12"/>
          </p:nvPr>
        </p:nvSpPr>
        <p:spPr>
          <a:xfrm>
            <a:off x="8822635" y="5349875"/>
            <a:ext cx="2743200" cy="365125"/>
          </a:xfrm>
        </p:spPr>
        <p:txBody>
          <a:bodyPr/>
          <a:lstStyle>
            <a:lvl1pPr>
              <a:defRPr>
                <a:solidFill>
                  <a:srgbClr val="E72D40"/>
                </a:solidFill>
              </a:defRPr>
            </a:lvl1pPr>
          </a:lstStyle>
          <a:p>
            <a:fld id="{273EEA2F-D825-49D3-9C25-497F06EFD3F7}" type="slidenum">
              <a:rPr lang="en-IN" smtClean="0"/>
              <a:pPr/>
              <a:t>‹#›</a:t>
            </a:fld>
            <a:endParaRPr lang="en-IN" dirty="0"/>
          </a:p>
        </p:txBody>
      </p:sp>
      <p:sp>
        <p:nvSpPr>
          <p:cNvPr id="7" name="Rectangle 6">
            <a:extLst>
              <a:ext uri="{FF2B5EF4-FFF2-40B4-BE49-F238E27FC236}">
                <a16:creationId xmlns:a16="http://schemas.microsoft.com/office/drawing/2014/main" id="{2FA6BFC7-D5F1-408F-A79B-F51DF7A156FC}"/>
              </a:ext>
            </a:extLst>
          </p:cNvPr>
          <p:cNvSpPr/>
          <p:nvPr userDrawn="1"/>
        </p:nvSpPr>
        <p:spPr>
          <a:xfrm>
            <a:off x="0" y="1"/>
            <a:ext cx="12192000" cy="6205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a:p>
        </p:txBody>
      </p:sp>
      <p:pic>
        <p:nvPicPr>
          <p:cNvPr id="8" name="Picture 7">
            <a:extLst>
              <a:ext uri="{FF2B5EF4-FFF2-40B4-BE49-F238E27FC236}">
                <a16:creationId xmlns:a16="http://schemas.microsoft.com/office/drawing/2014/main" id="{F0BCB513-97E7-4376-B0F7-C82E10180F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5229" y="762517"/>
            <a:ext cx="2743200" cy="731991"/>
          </a:xfrm>
          <a:prstGeom prst="rect">
            <a:avLst/>
          </a:prstGeom>
        </p:spPr>
      </p:pic>
    </p:spTree>
    <p:extLst>
      <p:ext uri="{BB962C8B-B14F-4D97-AF65-F5344CB8AC3E}">
        <p14:creationId xmlns:p14="http://schemas.microsoft.com/office/powerpoint/2010/main" val="1286898666"/>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C9385-524F-4F86-B4E2-DB21908D6722}" type="datetime6">
              <a:rPr lang="en-US" smtClean="0">
                <a:solidFill>
                  <a:prstClr val="black">
                    <a:tint val="75000"/>
                  </a:prstClr>
                </a:solidFill>
              </a:rPr>
              <a:pPr/>
              <a:t>April 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7" name="Slide Number Placeholder 6"/>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3940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1CBEB58-F009-4BA5-AB3C-5C645834AF8E}" type="datetime6">
              <a:rPr lang="en-US" smtClean="0">
                <a:solidFill>
                  <a:prstClr val="black">
                    <a:tint val="75000"/>
                  </a:prstClr>
                </a:solidFill>
              </a:rPr>
              <a:pPr/>
              <a:t>April 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9" name="Slide Number Placeholder 8"/>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3888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BA7CEF-8B01-49E2-9A24-D34041E01559}" type="datetime6">
              <a:rPr lang="en-US" smtClean="0">
                <a:solidFill>
                  <a:prstClr val="black">
                    <a:tint val="75000"/>
                  </a:prstClr>
                </a:solidFill>
              </a:rPr>
              <a:pPr/>
              <a:t>April 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5" name="Slide Number Placeholder 4"/>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9332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969194-27B9-4750-AB47-511FFF9C76FF}" type="datetime6">
              <a:rPr lang="en-US" smtClean="0">
                <a:solidFill>
                  <a:prstClr val="black">
                    <a:tint val="75000"/>
                  </a:prstClr>
                </a:solidFill>
              </a:rPr>
              <a:pPr/>
              <a:t>April 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4" name="Slide Number Placeholder 3"/>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39727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79142E-520B-4E26-8A20-BE9547731EC2}" type="datetime6">
              <a:rPr lang="en-US" smtClean="0">
                <a:solidFill>
                  <a:prstClr val="black">
                    <a:tint val="75000"/>
                  </a:prstClr>
                </a:solidFill>
              </a:rPr>
              <a:pPr/>
              <a:t>April 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7" name="Slide Number Placeholder 6"/>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7673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19C4D0-ADE3-423D-AC9D-FBC82276247D}" type="datetime6">
              <a:rPr lang="en-US" smtClean="0">
                <a:solidFill>
                  <a:prstClr val="black">
                    <a:tint val="75000"/>
                  </a:prstClr>
                </a:solidFill>
              </a:rPr>
              <a:pPr/>
              <a:t>April 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7" name="Slide Number Placeholder 6"/>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9390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75526-9793-442C-95DA-26A5D5462BB2}" type="datetime6">
              <a:rPr lang="en-US" smtClean="0">
                <a:solidFill>
                  <a:prstClr val="black">
                    <a:tint val="75000"/>
                  </a:prstClr>
                </a:solidFill>
              </a:rPr>
              <a:pPr/>
              <a:t>April 21</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prstClr val="black">
                    <a:tint val="75000"/>
                  </a:prstClr>
                </a:solidFill>
              </a:rPr>
              <a:t>Proprietary &amp; Confidential www.xceedance.com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93616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8" r:id="rId15"/>
    <p:sldLayoutId id="2147483694" r:id="rId16"/>
    <p:sldLayoutId id="2147483695" r:id="rId17"/>
    <p:sldLayoutId id="2147483696" r:id="rId1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584585-C969-4944-B952-A44B5EBDFD06}" type="datetimeFigureOut">
              <a:rPr lang="en-US" smtClean="0"/>
              <a:t>4/18/2021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78F727-1DBB-48D1-830B-B359B8102E07}" type="slidenum">
              <a:rPr lang="en-US" smtClean="0"/>
              <a:t>‹#›</a:t>
            </a:fld>
            <a:endParaRPr lang="en-US"/>
          </a:p>
        </p:txBody>
      </p:sp>
    </p:spTree>
    <p:extLst>
      <p:ext uri="{BB962C8B-B14F-4D97-AF65-F5344CB8AC3E}">
        <p14:creationId xmlns:p14="http://schemas.microsoft.com/office/powerpoint/2010/main" val="29323402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 Id="rId4" Type="http://schemas.openxmlformats.org/officeDocument/2006/relationships/hyperlink" Target="https://en.wikipedia.org/wiki/Levenshtein_distance"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5.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hyperlink" Target="https://www.nltk.org/book/ch08.html" TargetMode="External"/><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42.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42.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IiCbNhHwsws" TargetMode="External"/><Relationship Id="rId2" Type="http://schemas.openxmlformats.org/officeDocument/2006/relationships/hyperlink" Target="https://www.cs.bgu.ac.il/~auto202/wiki.files/9a.pdf" TargetMode="Externa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png"/><Relationship Id="rId1" Type="http://schemas.openxmlformats.org/officeDocument/2006/relationships/slideLayout" Target="../slideLayouts/slideLayout17.xml"/><Relationship Id="rId5" Type="http://schemas.openxmlformats.org/officeDocument/2006/relationships/image" Target="../media/image50.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png"/><Relationship Id="rId1" Type="http://schemas.openxmlformats.org/officeDocument/2006/relationships/slideLayout" Target="../slideLayouts/slideLayout17.xml"/><Relationship Id="rId5" Type="http://schemas.openxmlformats.org/officeDocument/2006/relationships/image" Target="../media/image50.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hyperlink" Target="http://nlp.stanford.edu/projects/glove/" TargetMode="External"/><Relationship Id="rId2" Type="http://schemas.openxmlformats.org/officeDocument/2006/relationships/hyperlink" Target="https://arxiv.org/abs/1301.3781" TargetMode="External"/><Relationship Id="rId1" Type="http://schemas.openxmlformats.org/officeDocument/2006/relationships/slideLayout" Target="../slideLayouts/slideLayout15.xml"/><Relationship Id="rId4" Type="http://schemas.openxmlformats.org/officeDocument/2006/relationships/hyperlink" Target="https://fasttext.cc/"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8" Type="http://schemas.openxmlformats.org/officeDocument/2006/relationships/hyperlink" Target="https://nlpforhackers.io/training-pos-tagger/" TargetMode="External"/><Relationship Id="rId13" Type="http://schemas.openxmlformats.org/officeDocument/2006/relationships/hyperlink" Target="https://pythonprogramming.net/wordnet-nltk-tutorial/" TargetMode="External"/><Relationship Id="rId18" Type="http://schemas.openxmlformats.org/officeDocument/2006/relationships/hyperlink" Target="https://www.youtube.com/watch?v=TsEGsdVJjuA" TargetMode="External"/><Relationship Id="rId3" Type="http://schemas.openxmlformats.org/officeDocument/2006/relationships/hyperlink" Target="https://machinelearningmastery.com/gentle-introduction-bag-words-model/" TargetMode="External"/><Relationship Id="rId7" Type="http://schemas.openxmlformats.org/officeDocument/2006/relationships/hyperlink" Target="https://nlp.stanford.edu/IR-book/html/htmledition/stemming-and-lemmatization-1.html" TargetMode="External"/><Relationship Id="rId12" Type="http://schemas.openxmlformats.org/officeDocument/2006/relationships/hyperlink" Target="https://www.commonlounge.com/discussion/d5abf44e9d09490b8653dd75feff760e" TargetMode="External"/><Relationship Id="rId17" Type="http://schemas.openxmlformats.org/officeDocument/2006/relationships/hyperlink" Target="https://arxiv.org/pdf/1411.2738.pdf" TargetMode="External"/><Relationship Id="rId2" Type="http://schemas.openxmlformats.org/officeDocument/2006/relationships/hyperlink" Target="https://regexone.com/" TargetMode="External"/><Relationship Id="rId16" Type="http://schemas.openxmlformats.org/officeDocument/2006/relationships/hyperlink" Target="https://www.youtube.com/watch?v=BuMu-bdoVrU" TargetMode="External"/><Relationship Id="rId1" Type="http://schemas.openxmlformats.org/officeDocument/2006/relationships/slideLayout" Target="../slideLayouts/slideLayout19.xml"/><Relationship Id="rId6" Type="http://schemas.openxmlformats.org/officeDocument/2006/relationships/hyperlink" Target="http://aimotion.blogspot.com/2011/12/machine-learning-with-python-meeting-tf.html" TargetMode="External"/><Relationship Id="rId11" Type="http://schemas.openxmlformats.org/officeDocument/2006/relationships/hyperlink" Target="https://www.commonlounge.com/discussion/1ef22e14f82444b090c8368f9444ba78" TargetMode="External"/><Relationship Id="rId5" Type="http://schemas.openxmlformats.org/officeDocument/2006/relationships/hyperlink" Target="http://blog.christianperone.com/2011/09/machine-learning-text-feature-extraction-tf-idf-part-i/" TargetMode="External"/><Relationship Id="rId15" Type="http://schemas.openxmlformats.org/officeDocument/2006/relationships/hyperlink" Target="http://tomkdickinson.co.uk/2017/05/combining-wordnet-and-conceptnet-in-neo4j/" TargetMode="External"/><Relationship Id="rId10" Type="http://schemas.openxmlformats.org/officeDocument/2006/relationships/hyperlink" Target="https://towardsdatascience.com/part-of-speech-tagging-with-hidden-markov-chain-models-e9fccc835c0e" TargetMode="External"/><Relationship Id="rId4" Type="http://schemas.openxmlformats.org/officeDocument/2006/relationships/hyperlink" Target="https://stevenloria.com/tf-idf/" TargetMode="External"/><Relationship Id="rId9" Type="http://schemas.openxmlformats.org/officeDocument/2006/relationships/hyperlink" Target="https://pythonprogramming.net/part-of-speech-tagging-nltk-tutorial/" TargetMode="External"/><Relationship Id="rId14" Type="http://schemas.openxmlformats.org/officeDocument/2006/relationships/hyperlink" Target="http://conceptnet.io/" TargetMode="External"/></Relationships>
</file>

<file path=ppt/slides/_rels/slide51.xml.rels><?xml version="1.0" encoding="UTF-8" standalone="yes"?>
<Relationships xmlns="http://schemas.openxmlformats.org/package/2006/relationships"><Relationship Id="rId8" Type="http://schemas.openxmlformats.org/officeDocument/2006/relationships/hyperlink" Target="https://paperswithcode.com/area/natural-language-processing" TargetMode="External"/><Relationship Id="rId3" Type="http://schemas.openxmlformats.org/officeDocument/2006/relationships/hyperlink" Target="https://github.com/hundredblocks/concrete_NLP_tutorial" TargetMode="External"/><Relationship Id="rId7" Type="http://schemas.openxmlformats.org/officeDocument/2006/relationships/hyperlink" Target="https://www.analyticsvidhya.com/blog/2017/01/ultimate-guide-to-understand-implement-natural-language-processing-codes-in-python/" TargetMode="External"/><Relationship Id="rId2" Type="http://schemas.openxmlformats.org/officeDocument/2006/relationships/hyperlink" Target="https://nbviewer.jupyter.org/github/TiesdeKok/Python_NLP_Tutorial/blob/master/NLP_Notebook.ipynb" TargetMode="External"/><Relationship Id="rId1" Type="http://schemas.openxmlformats.org/officeDocument/2006/relationships/slideLayout" Target="../slideLayouts/slideLayout19.xml"/><Relationship Id="rId6" Type="http://schemas.openxmlformats.org/officeDocument/2006/relationships/hyperlink" Target="https://blog.insightdatascience.com/how-to-solve-90-of-nlp-problems-a-step-by-step-guide-fda605278e4e" TargetMode="External"/><Relationship Id="rId5" Type="http://schemas.openxmlformats.org/officeDocument/2006/relationships/hyperlink" Target="https://medium.com/machine-learning-in-practice/over-150-of-the-best-machine-learning-nlp-and-python-tutorials-ive-found-ffce2939bd78" TargetMode="External"/><Relationship Id="rId4" Type="http://schemas.openxmlformats.org/officeDocument/2006/relationships/hyperlink" Target="https://www.youtube.com/watch?v=OQQ-W_63UgQ&amp;list=PL3FW7Lu3i5Jsnh1rnUwq_TcylNr7EkRe6" TargetMode="External"/><Relationship Id="rId9" Type="http://schemas.openxmlformats.org/officeDocument/2006/relationships/hyperlink" Target="http://nlpprogress.com/"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740049" y="2819882"/>
            <a:ext cx="9193696" cy="1562647"/>
          </a:xfrm>
          <a:prstGeom prst="rect">
            <a:avLst/>
          </a:prstGeom>
        </p:spPr>
        <p:txBody>
          <a:bodyPr vert="horz" lIns="121920" tIns="60960" rIns="121920" bIns="6096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en-US" sz="5333" dirty="0">
                <a:latin typeface="Proxima Nova Light" panose="02000506030000020004" pitchFamily="2" charset="77"/>
              </a:rPr>
              <a:t>PG Diploma in ML/AI</a:t>
            </a:r>
            <a:endParaRPr lang="en-IN" sz="5333" dirty="0">
              <a:latin typeface="Proxima Nova Light" panose="02000506030000020004" pitchFamily="2" charset="77"/>
            </a:endParaRP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09827" y="0"/>
            <a:ext cx="1808723" cy="2103309"/>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542815" y="954717"/>
            <a:ext cx="4977851" cy="1748161"/>
          </a:xfrm>
          <a:prstGeom prst="rect">
            <a:avLst/>
          </a:prstGeom>
        </p:spPr>
        <p:txBody>
          <a:bodyPr vert="horz" lIns="121920" tIns="60960" rIns="121920" bIns="6096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solidFill>
                <a:schemeClr val="bg1"/>
              </a:solidFill>
            </a:endParaRPr>
          </a:p>
          <a:p>
            <a:r>
              <a:rPr lang="en-US" sz="1867" i="1" dirty="0"/>
              <a:t>    #LifeKoKaroLift</a:t>
            </a:r>
          </a:p>
        </p:txBody>
      </p:sp>
      <p:sp>
        <p:nvSpPr>
          <p:cNvPr id="2" name="Date Placeholder 1"/>
          <p:cNvSpPr>
            <a:spLocks noGrp="1"/>
          </p:cNvSpPr>
          <p:nvPr>
            <p:ph type="dt" sz="half" idx="10"/>
          </p:nvPr>
        </p:nvSpPr>
        <p:spPr/>
        <p:txBody>
          <a:bodyPr/>
          <a:lstStyle/>
          <a:p>
            <a:fld id="{330D92EB-81BB-3B43-94C7-8FE4C43F772A}" type="datetime1">
              <a:rPr lang="en-IN" smtClean="0"/>
              <a:t>18-04-2021</a:t>
            </a:fld>
            <a:endParaRPr lang="en-IN" dirty="0"/>
          </a:p>
        </p:txBody>
      </p:sp>
      <p:sp>
        <p:nvSpPr>
          <p:cNvPr id="3" name="Slide Number Placeholder 2"/>
          <p:cNvSpPr>
            <a:spLocks noGrp="1"/>
          </p:cNvSpPr>
          <p:nvPr>
            <p:ph type="sldNum" sz="quarter" idx="12"/>
          </p:nvPr>
        </p:nvSpPr>
        <p:spPr/>
        <p:txBody>
          <a:bodyPr/>
          <a:lstStyle/>
          <a:p>
            <a:fld id="{273EEA2F-D825-49D3-9C25-497F06EFD3F7}" type="slidenum">
              <a:rPr lang="en-IN" smtClean="0"/>
              <a:pPr/>
              <a:t>1</a:t>
            </a:fld>
            <a:endParaRPr lang="en-IN" dirty="0"/>
          </a:p>
        </p:txBody>
      </p:sp>
    </p:spTree>
    <p:extLst>
      <p:ext uri="{BB962C8B-B14F-4D97-AF65-F5344CB8AC3E}">
        <p14:creationId xmlns:p14="http://schemas.microsoft.com/office/powerpoint/2010/main" val="2541009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19049" y="1124383"/>
            <a:ext cx="10959058" cy="5078313"/>
          </a:xfrm>
          <a:prstGeom prst="rect">
            <a:avLst/>
          </a:prstGeom>
        </p:spPr>
        <p:txBody>
          <a:bodyPr wrap="square">
            <a:spAutoFit/>
          </a:bodyPr>
          <a:lstStyle/>
          <a:p>
            <a:pPr marL="285750" indent="-285750">
              <a:buFont typeface="Arial" panose="020B0604020202020204" pitchFamily="34" charset="0"/>
              <a:buChar char="•"/>
            </a:pPr>
            <a:r>
              <a:rPr lang="en-US" b="0" i="0" dirty="0">
                <a:effectLst/>
                <a:latin typeface="Gill Sans MT" panose="020B0502020104020203" pitchFamily="34" charset="0"/>
              </a:rPr>
              <a:t>Stemming, in literal terms, is the process of cutting down the branches of a tree to its stem.</a:t>
            </a:r>
            <a:endParaRPr lang="en-US" dirty="0">
              <a:latin typeface="Gill Sans MT" panose="020B0502020104020203" pitchFamily="34" charset="0"/>
            </a:endParaRPr>
          </a:p>
          <a:p>
            <a:pPr marL="742950" lvl="1" indent="-285750">
              <a:buFont typeface="Wingdings" panose="05000000000000000000" pitchFamily="2" charset="2"/>
              <a:buChar char="Ø"/>
            </a:pPr>
            <a:r>
              <a:rPr lang="en-US" b="0" i="0" dirty="0">
                <a:effectLst/>
                <a:latin typeface="Gill Sans MT" panose="020B0502020104020203" pitchFamily="34" charset="0"/>
              </a:rPr>
              <a:t>Language dependent</a:t>
            </a:r>
          </a:p>
          <a:p>
            <a:pPr marL="742950" lvl="1" indent="-285750">
              <a:buFont typeface="Wingdings" panose="05000000000000000000" pitchFamily="2" charset="2"/>
              <a:buChar char="Ø"/>
            </a:pPr>
            <a:r>
              <a:rPr lang="en-US" altLang="en-US" dirty="0">
                <a:latin typeface="Gill Sans MT" panose="020B0502020104020203" pitchFamily="34" charset="0"/>
              </a:rPr>
              <a:t>e.g., </a:t>
            </a:r>
            <a:r>
              <a:rPr lang="en-US" altLang="en-US" b="1" i="1" dirty="0">
                <a:latin typeface="Gill Sans MT" panose="020B0502020104020203" pitchFamily="34" charset="0"/>
              </a:rPr>
              <a:t>automate(s), automatic, automation</a:t>
            </a:r>
            <a:r>
              <a:rPr lang="en-US" altLang="en-US" dirty="0">
                <a:latin typeface="Gill Sans MT" panose="020B0502020104020203" pitchFamily="34" charset="0"/>
              </a:rPr>
              <a:t> all reduced to </a:t>
            </a:r>
            <a:r>
              <a:rPr lang="en-US" altLang="en-US" b="1" i="1" dirty="0">
                <a:latin typeface="Gill Sans MT" panose="020B0502020104020203" pitchFamily="34" charset="0"/>
              </a:rPr>
              <a:t>automat</a:t>
            </a:r>
            <a:r>
              <a:rPr lang="en-US" altLang="en-US" dirty="0">
                <a:latin typeface="Gill Sans MT" panose="020B0502020104020203" pitchFamily="34" charset="0"/>
              </a:rPr>
              <a:t>.</a:t>
            </a:r>
          </a:p>
          <a:p>
            <a:pPr marL="742950" lvl="1" indent="-285750">
              <a:buFont typeface="Wingdings" panose="05000000000000000000" pitchFamily="2" charset="2"/>
              <a:buChar char="Ø"/>
            </a:pPr>
            <a:endParaRPr lang="en-US" alt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Stemmer operates on a single word without knowledge of the context, and therefore cannot discriminate between words which have different meanings depending on part of speech.</a:t>
            </a:r>
          </a:p>
          <a:p>
            <a:pPr marL="285750" indent="-285750">
              <a:buFont typeface="Arial" panose="020B0604020202020204" pitchFamily="34" charset="0"/>
              <a:buChar char="•"/>
            </a:pPr>
            <a:endParaRPr lang="en-US" alt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However, stemmers are typically easier to implement and run faster, and the reduced accuracy may not matter for some applications.</a:t>
            </a:r>
            <a:endParaRPr lang="en-US" altLang="en-US" dirty="0">
              <a:latin typeface="Gill Sans MT" panose="020B0502020104020203" pitchFamily="34" charset="0"/>
            </a:endParaRPr>
          </a:p>
          <a:p>
            <a:pPr lvl="1"/>
            <a:endParaRPr lang="en-US" altLang="en-US" dirty="0">
              <a:latin typeface="Gill Sans MT" panose="020B0502020104020203" pitchFamily="34" charset="0"/>
            </a:endParaRPr>
          </a:p>
          <a:p>
            <a:pPr marL="285750" indent="-285750">
              <a:buFont typeface="Arial" panose="020B0604020202020204" pitchFamily="34" charset="0"/>
              <a:buChar char="•"/>
            </a:pPr>
            <a:r>
              <a:rPr lang="en-US" altLang="en-US" dirty="0">
                <a:latin typeface="Gill Sans MT" panose="020B0502020104020203" pitchFamily="34" charset="0"/>
              </a:rPr>
              <a:t>Porter’s Algorithm </a:t>
            </a:r>
          </a:p>
          <a:p>
            <a:pPr marL="742950" lvl="1" indent="-285750">
              <a:buFont typeface="Wingdings" panose="05000000000000000000" pitchFamily="2" charset="2"/>
              <a:buChar char="Ø"/>
            </a:pPr>
            <a:r>
              <a:rPr lang="en-US" altLang="en-US" dirty="0">
                <a:latin typeface="Gill Sans MT" panose="020B0502020104020203" pitchFamily="34" charset="0"/>
              </a:rPr>
              <a:t>	rule based stemmer</a:t>
            </a:r>
          </a:p>
          <a:p>
            <a:pPr marL="742950" lvl="1" indent="-285750">
              <a:buFont typeface="Wingdings" panose="05000000000000000000" pitchFamily="2" charset="2"/>
              <a:buChar char="Ø"/>
            </a:pPr>
            <a:r>
              <a:rPr lang="en-US" altLang="en-US" dirty="0">
                <a:latin typeface="Gill Sans MT" panose="020B0502020104020203" pitchFamily="34" charset="0"/>
              </a:rPr>
              <a:t>	produces stems, makes a number of mistakes</a:t>
            </a:r>
          </a:p>
          <a:p>
            <a:pPr lvl="1"/>
            <a:endParaRPr lang="en-US" altLang="en-US" dirty="0">
              <a:latin typeface="Gill Sans MT" panose="020B0502020104020203" pitchFamily="34" charset="0"/>
            </a:endParaRPr>
          </a:p>
          <a:p>
            <a:pPr marL="285750" indent="-285750">
              <a:buFont typeface="Arial" panose="020B0604020202020204" pitchFamily="34" charset="0"/>
              <a:buChar char="•"/>
            </a:pPr>
            <a:r>
              <a:rPr lang="en-US" altLang="en-US" dirty="0">
                <a:latin typeface="Gill Sans MT" panose="020B0502020104020203" pitchFamily="34" charset="0"/>
              </a:rPr>
              <a:t>Krovetz Algorithm</a:t>
            </a:r>
          </a:p>
          <a:p>
            <a:pPr marL="742950" lvl="1" indent="-285750">
              <a:buFont typeface="Wingdings" panose="05000000000000000000" pitchFamily="2" charset="2"/>
              <a:buChar char="Ø"/>
            </a:pPr>
            <a:r>
              <a:rPr lang="en-US" altLang="en-US" dirty="0">
                <a:latin typeface="Gill Sans MT" panose="020B0502020104020203" pitchFamily="34" charset="0"/>
              </a:rPr>
              <a:t>	algorithm + dictionary</a:t>
            </a:r>
          </a:p>
          <a:p>
            <a:pPr marL="742950" lvl="1" indent="-285750">
              <a:buFont typeface="Wingdings" panose="05000000000000000000" pitchFamily="2" charset="2"/>
              <a:buChar char="Ø"/>
            </a:pPr>
            <a:r>
              <a:rPr lang="en-US" altLang="en-US" dirty="0">
                <a:latin typeface="Gill Sans MT" panose="020B0502020104020203" pitchFamily="34" charset="0"/>
              </a:rPr>
              <a:t>	if not found </a:t>
            </a:r>
            <a:r>
              <a:rPr lang="en-US" altLang="en-US" dirty="0">
                <a:latin typeface="Gill Sans MT" panose="020B0502020104020203" pitchFamily="34" charset="0"/>
                <a:sym typeface="Wingdings" panose="05000000000000000000" pitchFamily="2" charset="2"/>
              </a:rPr>
              <a:t> strip suffix, lookup again</a:t>
            </a:r>
          </a:p>
          <a:p>
            <a:pPr marL="742950" lvl="1" indent="-285750">
              <a:buFont typeface="Wingdings" panose="05000000000000000000" pitchFamily="2" charset="2"/>
              <a:buChar char="Ø"/>
            </a:pPr>
            <a:r>
              <a:rPr lang="en-US" altLang="en-US" dirty="0">
                <a:latin typeface="Gill Sans MT" panose="020B0502020104020203" pitchFamily="34" charset="0"/>
                <a:sym typeface="Wingdings" panose="05000000000000000000" pitchFamily="2" charset="2"/>
              </a:rPr>
              <a:t>	produces “words” not stems</a:t>
            </a:r>
            <a:r>
              <a:rPr lang="en-US" altLang="en-US" dirty="0">
                <a:latin typeface="Gill Sans MT" panose="020B0502020104020203" pitchFamily="34" charset="0"/>
              </a:rPr>
              <a:t> </a:t>
            </a:r>
          </a:p>
        </p:txBody>
      </p:sp>
      <p:sp>
        <p:nvSpPr>
          <p:cNvPr id="7" name="Title 6">
            <a:extLst>
              <a:ext uri="{FF2B5EF4-FFF2-40B4-BE49-F238E27FC236}">
                <a16:creationId xmlns:a16="http://schemas.microsoft.com/office/drawing/2014/main" id="{58D7235D-D32A-434C-8D25-BDBE0FB36EE3}"/>
              </a:ext>
            </a:extLst>
          </p:cNvPr>
          <p:cNvSpPr>
            <a:spLocks noGrp="1"/>
          </p:cNvSpPr>
          <p:nvPr>
            <p:ph type="title"/>
          </p:nvPr>
        </p:nvSpPr>
        <p:spPr/>
        <p:txBody>
          <a:bodyPr/>
          <a:lstStyle/>
          <a:p>
            <a:r>
              <a:rPr lang="en-IN" dirty="0"/>
              <a:t>STEMMING</a:t>
            </a:r>
          </a:p>
        </p:txBody>
      </p:sp>
    </p:spTree>
    <p:extLst>
      <p:ext uri="{BB962C8B-B14F-4D97-AF65-F5344CB8AC3E}">
        <p14:creationId xmlns:p14="http://schemas.microsoft.com/office/powerpoint/2010/main" val="3821567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44053" y="1124383"/>
            <a:ext cx="10590662" cy="369332"/>
          </a:xfrm>
          <a:prstGeom prst="rect">
            <a:avLst/>
          </a:prstGeom>
        </p:spPr>
        <p:txBody>
          <a:bodyPr wrap="square">
            <a:spAutoFit/>
          </a:bodyPr>
          <a:lstStyle/>
          <a:p>
            <a:pPr marL="285750" indent="-285750">
              <a:buFont typeface="Arial" panose="020B0604020202020204" pitchFamily="34" charset="0"/>
              <a:buChar char="•"/>
            </a:pPr>
            <a:endParaRPr lang="en-US" altLang="en-US" dirty="0">
              <a:solidFill>
                <a:schemeClr val="tx2">
                  <a:lumMod val="75000"/>
                </a:schemeClr>
              </a:solidFill>
              <a:latin typeface="Gill Sans MT" panose="020B0502020104020203" pitchFamily="34" charset="0"/>
            </a:endParaRPr>
          </a:p>
        </p:txBody>
      </p:sp>
      <p:sp>
        <p:nvSpPr>
          <p:cNvPr id="7" name="Rectangle 6"/>
          <p:cNvSpPr/>
          <p:nvPr/>
        </p:nvSpPr>
        <p:spPr>
          <a:xfrm>
            <a:off x="619052" y="1001551"/>
            <a:ext cx="10907540" cy="2862322"/>
          </a:xfrm>
          <a:prstGeom prst="rect">
            <a:avLst/>
          </a:prstGeom>
        </p:spPr>
        <p:txBody>
          <a:bodyPr wrap="square">
            <a:spAutoFit/>
          </a:bodyPr>
          <a:lstStyle/>
          <a:p>
            <a:pPr marL="285750" indent="-285750">
              <a:buFont typeface="Arial" panose="020B0604020202020204" pitchFamily="34" charset="0"/>
              <a:buChar char="•"/>
            </a:pPr>
            <a:r>
              <a:rPr lang="en-US" dirty="0">
                <a:latin typeface="Gill Sans MT" panose="020B0502020104020203" pitchFamily="34" charset="0"/>
              </a:rPr>
              <a:t>Lemmatization is closely related to stemming.</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In linguistics, it is the process of grouping together the different inflected forms of a word so they can be analyzed as a single item.</a:t>
            </a:r>
          </a:p>
          <a:p>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Lemmatization changes the verb form, while keeping the meaning of the word the same.</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altLang="en-US" dirty="0">
                <a:latin typeface="Gill Sans MT" panose="020B0502020104020203" pitchFamily="34" charset="0"/>
              </a:rPr>
              <a:t>Stemming will reduce “Worker” and  “Speaker” to “Work” and  “Speak” respectively while lemmatization will reduce them to “Worker” and  “Speaker”  because </a:t>
            </a:r>
            <a:r>
              <a:rPr lang="en-US" dirty="0">
                <a:latin typeface="Gill Sans MT" panose="020B0502020104020203" pitchFamily="34" charset="0"/>
              </a:rPr>
              <a:t>“Worker” is not an inflected form of “Work“, neither is “Speaker” an inflected form of “Speak”. </a:t>
            </a:r>
            <a:endParaRPr lang="en-US" altLang="en-US" dirty="0">
              <a:latin typeface="Gill Sans MT" panose="020B0502020104020203" pitchFamily="34" charset="0"/>
            </a:endParaRPr>
          </a:p>
        </p:txBody>
      </p:sp>
      <p:pic>
        <p:nvPicPr>
          <p:cNvPr id="3074" name="Picture 2" descr="Image result for stemming and lemmatization examples"/>
          <p:cNvPicPr>
            <a:picLocks noChangeAspect="1" noChangeArrowheads="1"/>
          </p:cNvPicPr>
          <p:nvPr/>
        </p:nvPicPr>
        <p:blipFill rotWithShape="1">
          <a:blip r:embed="rId2">
            <a:extLst>
              <a:ext uri="{28A0092B-C50C-407E-A947-70E740481C1C}">
                <a14:useLocalDpi xmlns:a14="http://schemas.microsoft.com/office/drawing/2010/main" val="0"/>
              </a:ext>
            </a:extLst>
          </a:blip>
          <a:srcRect l="2347" t="21822" r="16316" b="18179"/>
          <a:stretch/>
        </p:blipFill>
        <p:spPr bwMode="auto">
          <a:xfrm>
            <a:off x="3882104" y="3986705"/>
            <a:ext cx="4914558" cy="2658695"/>
          </a:xfrm>
          <a:prstGeom prst="rect">
            <a:avLst/>
          </a:prstGeom>
        </p:spPr>
        <p:style>
          <a:lnRef idx="2">
            <a:schemeClr val="dk1"/>
          </a:lnRef>
          <a:fillRef idx="1">
            <a:schemeClr val="lt1"/>
          </a:fillRef>
          <a:effectRef idx="0">
            <a:schemeClr val="dk1"/>
          </a:effectRef>
          <a:fontRef idx="minor">
            <a:schemeClr val="dk1"/>
          </a:fontRef>
        </p:style>
      </p:pic>
      <p:sp>
        <p:nvSpPr>
          <p:cNvPr id="8" name="Title 7">
            <a:extLst>
              <a:ext uri="{FF2B5EF4-FFF2-40B4-BE49-F238E27FC236}">
                <a16:creationId xmlns:a16="http://schemas.microsoft.com/office/drawing/2014/main" id="{38C1CC8C-47ED-4626-A5DD-BD09CE4AEA21}"/>
              </a:ext>
            </a:extLst>
          </p:cNvPr>
          <p:cNvSpPr>
            <a:spLocks noGrp="1"/>
          </p:cNvSpPr>
          <p:nvPr>
            <p:ph type="title"/>
          </p:nvPr>
        </p:nvSpPr>
        <p:spPr/>
        <p:txBody>
          <a:bodyPr/>
          <a:lstStyle/>
          <a:p>
            <a:r>
              <a:rPr lang="en-IN" dirty="0"/>
              <a:t>LEMMATIZATION</a:t>
            </a:r>
          </a:p>
        </p:txBody>
      </p:sp>
    </p:spTree>
    <p:extLst>
      <p:ext uri="{BB962C8B-B14F-4D97-AF65-F5344CB8AC3E}">
        <p14:creationId xmlns:p14="http://schemas.microsoft.com/office/powerpoint/2010/main" val="2525962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0AF9-E42C-4D6B-B329-F329E5C01F9D}"/>
              </a:ext>
            </a:extLst>
          </p:cNvPr>
          <p:cNvSpPr>
            <a:spLocks noGrp="1"/>
          </p:cNvSpPr>
          <p:nvPr>
            <p:ph type="title"/>
          </p:nvPr>
        </p:nvSpPr>
        <p:spPr/>
        <p:txBody>
          <a:bodyPr/>
          <a:lstStyle/>
          <a:p>
            <a:r>
              <a:rPr lang="en-IN" dirty="0"/>
              <a:t>Why Phonetic Hashing ?</a:t>
            </a:r>
          </a:p>
        </p:txBody>
      </p:sp>
      <p:sp>
        <p:nvSpPr>
          <p:cNvPr id="8" name="TextBox 7">
            <a:extLst>
              <a:ext uri="{FF2B5EF4-FFF2-40B4-BE49-F238E27FC236}">
                <a16:creationId xmlns:a16="http://schemas.microsoft.com/office/drawing/2014/main" id="{BC7C73B4-CEA7-47B8-B003-1A1BA902A695}"/>
              </a:ext>
            </a:extLst>
          </p:cNvPr>
          <p:cNvSpPr txBox="1"/>
          <p:nvPr/>
        </p:nvSpPr>
        <p:spPr>
          <a:xfrm>
            <a:off x="656493" y="1321331"/>
            <a:ext cx="10879015" cy="666977"/>
          </a:xfrm>
          <a:prstGeom prst="rect">
            <a:avLst/>
          </a:prstGeom>
          <a:noFill/>
        </p:spPr>
        <p:txBody>
          <a:bodyPr wrap="square">
            <a:spAutoFit/>
          </a:bodyPr>
          <a:lstStyle/>
          <a:p>
            <a:pPr algn="ctr"/>
            <a:r>
              <a:rPr lang="en-US" sz="1867" dirty="0">
                <a:solidFill>
                  <a:srgbClr val="FF0000"/>
                </a:solidFill>
              </a:rPr>
              <a:t>There are some cases that can’t be handled either by stemming nor lemmatization. You need another preprocessing method in order to stem or lemmatize the words efficiently.</a:t>
            </a:r>
          </a:p>
        </p:txBody>
      </p:sp>
      <p:sp>
        <p:nvSpPr>
          <p:cNvPr id="10" name="TextBox 9">
            <a:extLst>
              <a:ext uri="{FF2B5EF4-FFF2-40B4-BE49-F238E27FC236}">
                <a16:creationId xmlns:a16="http://schemas.microsoft.com/office/drawing/2014/main" id="{1E08B292-CA6E-4658-BCE5-AF860B4FC8DB}"/>
              </a:ext>
            </a:extLst>
          </p:cNvPr>
          <p:cNvSpPr txBox="1"/>
          <p:nvPr/>
        </p:nvSpPr>
        <p:spPr>
          <a:xfrm>
            <a:off x="731518" y="2863637"/>
            <a:ext cx="9734844" cy="2965555"/>
          </a:xfrm>
          <a:prstGeom prst="rect">
            <a:avLst/>
          </a:prstGeom>
          <a:noFill/>
        </p:spPr>
        <p:txBody>
          <a:bodyPr wrap="square">
            <a:spAutoFit/>
          </a:bodyPr>
          <a:lstStyle/>
          <a:p>
            <a:r>
              <a:rPr lang="en-US" sz="1867" dirty="0"/>
              <a:t>Example,</a:t>
            </a:r>
          </a:p>
          <a:p>
            <a:endParaRPr lang="en-US" sz="1867" dirty="0"/>
          </a:p>
          <a:p>
            <a:r>
              <a:rPr lang="en-US" sz="1867" dirty="0"/>
              <a:t>‘</a:t>
            </a:r>
            <a:r>
              <a:rPr lang="en-US" sz="1867" dirty="0">
                <a:solidFill>
                  <a:srgbClr val="00B050"/>
                </a:solidFill>
              </a:rPr>
              <a:t>disappearing</a:t>
            </a:r>
            <a:r>
              <a:rPr lang="en-US" sz="1867" dirty="0"/>
              <a:t>’ : ‘</a:t>
            </a:r>
            <a:r>
              <a:rPr lang="en-US" sz="1867" dirty="0" err="1">
                <a:solidFill>
                  <a:srgbClr val="FF0000"/>
                </a:solidFill>
              </a:rPr>
              <a:t>dissappearng</a:t>
            </a:r>
            <a:r>
              <a:rPr lang="en-US" sz="1867" dirty="0"/>
              <a:t>’ &amp; </a:t>
            </a:r>
            <a:r>
              <a:rPr lang="en-US" sz="1867" dirty="0">
                <a:solidFill>
                  <a:srgbClr val="FF0000"/>
                </a:solidFill>
              </a:rPr>
              <a:t>’</a:t>
            </a:r>
            <a:r>
              <a:rPr lang="en-US" sz="1867" dirty="0" err="1">
                <a:solidFill>
                  <a:srgbClr val="FF0000"/>
                </a:solidFill>
              </a:rPr>
              <a:t>dissapearing</a:t>
            </a:r>
            <a:r>
              <a:rPr lang="en-US" sz="1867" dirty="0"/>
              <a:t>’.</a:t>
            </a:r>
          </a:p>
          <a:p>
            <a:endParaRPr lang="en-US" sz="1867" dirty="0"/>
          </a:p>
          <a:p>
            <a:endParaRPr lang="en-US" sz="1867" dirty="0"/>
          </a:p>
          <a:p>
            <a:r>
              <a:rPr lang="en-US" sz="1867" dirty="0"/>
              <a:t> After you stem these words, you’ll have two different stems</a:t>
            </a:r>
          </a:p>
          <a:p>
            <a:r>
              <a:rPr lang="en-US" sz="1867" dirty="0"/>
              <a:t>‘</a:t>
            </a:r>
            <a:r>
              <a:rPr lang="en-US" sz="1867" dirty="0" err="1"/>
              <a:t>dissappear</a:t>
            </a:r>
            <a:r>
              <a:rPr lang="en-US" sz="1867" dirty="0"/>
              <a:t>’ and ‘</a:t>
            </a:r>
            <a:r>
              <a:rPr lang="en-US" sz="1867" dirty="0" err="1"/>
              <a:t>dissapear</a:t>
            </a:r>
            <a:r>
              <a:rPr lang="en-US" sz="1867" dirty="0"/>
              <a:t>’. </a:t>
            </a:r>
          </a:p>
          <a:p>
            <a:endParaRPr lang="en-US" sz="1867" dirty="0"/>
          </a:p>
          <a:p>
            <a:r>
              <a:rPr lang="en-US" sz="1867" dirty="0"/>
              <a:t>You still have the problem of redundant tokens. </a:t>
            </a:r>
          </a:p>
          <a:p>
            <a:r>
              <a:rPr lang="en-US" sz="1867" dirty="0"/>
              <a:t>lemmatization won’t even work because it only works on correct dictionary spelling</a:t>
            </a:r>
            <a:endParaRPr lang="en-IN" sz="1867" dirty="0"/>
          </a:p>
        </p:txBody>
      </p:sp>
      <p:pic>
        <p:nvPicPr>
          <p:cNvPr id="1026" name="Picture 2" descr="Pin on Charlie Brown: Class Clip Art Possibilities">
            <a:extLst>
              <a:ext uri="{FF2B5EF4-FFF2-40B4-BE49-F238E27FC236}">
                <a16:creationId xmlns:a16="http://schemas.microsoft.com/office/drawing/2014/main" id="{B7A5E60A-ECFD-4D23-BFF4-F0AF86C88E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8113" y="2661409"/>
            <a:ext cx="2768600" cy="233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530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0E539-E0B2-431D-BCB1-6B82AA464112}"/>
              </a:ext>
            </a:extLst>
          </p:cNvPr>
          <p:cNvSpPr>
            <a:spLocks noGrp="1"/>
          </p:cNvSpPr>
          <p:nvPr>
            <p:ph type="title"/>
          </p:nvPr>
        </p:nvSpPr>
        <p:spPr/>
        <p:txBody>
          <a:bodyPr/>
          <a:lstStyle/>
          <a:p>
            <a:r>
              <a:rPr lang="en-IN" dirty="0"/>
              <a:t>Phonetic Hashing</a:t>
            </a:r>
          </a:p>
        </p:txBody>
      </p:sp>
      <p:sp>
        <p:nvSpPr>
          <p:cNvPr id="4" name="TextBox 3">
            <a:extLst>
              <a:ext uri="{FF2B5EF4-FFF2-40B4-BE49-F238E27FC236}">
                <a16:creationId xmlns:a16="http://schemas.microsoft.com/office/drawing/2014/main" id="{28F92A43-713A-45ED-AC64-08DFF6F93AA2}"/>
              </a:ext>
            </a:extLst>
          </p:cNvPr>
          <p:cNvSpPr txBox="1"/>
          <p:nvPr/>
        </p:nvSpPr>
        <p:spPr>
          <a:xfrm>
            <a:off x="1542756" y="995881"/>
            <a:ext cx="9247163" cy="954300"/>
          </a:xfrm>
          <a:prstGeom prst="rect">
            <a:avLst/>
          </a:prstGeom>
          <a:noFill/>
        </p:spPr>
        <p:txBody>
          <a:bodyPr wrap="square">
            <a:spAutoFit/>
          </a:bodyPr>
          <a:lstStyle/>
          <a:p>
            <a:pPr algn="ctr"/>
            <a:r>
              <a:rPr lang="en-US" sz="1867" i="1" dirty="0">
                <a:solidFill>
                  <a:srgbClr val="292929"/>
                </a:solidFill>
                <a:latin typeface="charter"/>
              </a:rPr>
              <a:t>Phonetic hashing buckets all the similar phonemes (words with similar sound or pronunciation) into a single bucket and gives all these variations a single hash code. Hence, the word ‘</a:t>
            </a:r>
            <a:r>
              <a:rPr lang="en-US" sz="1867" i="1" dirty="0" err="1">
                <a:solidFill>
                  <a:srgbClr val="292929"/>
                </a:solidFill>
                <a:latin typeface="charter"/>
              </a:rPr>
              <a:t>Dilli</a:t>
            </a:r>
            <a:r>
              <a:rPr lang="en-US" sz="1867" i="1" dirty="0">
                <a:solidFill>
                  <a:srgbClr val="292929"/>
                </a:solidFill>
                <a:latin typeface="charter"/>
              </a:rPr>
              <a:t>’ and ‘Delhi’ will have the same code.</a:t>
            </a:r>
            <a:endParaRPr lang="en-IN" sz="1867" dirty="0"/>
          </a:p>
        </p:txBody>
      </p:sp>
      <p:sp>
        <p:nvSpPr>
          <p:cNvPr id="6" name="TextBox 5">
            <a:extLst>
              <a:ext uri="{FF2B5EF4-FFF2-40B4-BE49-F238E27FC236}">
                <a16:creationId xmlns:a16="http://schemas.microsoft.com/office/drawing/2014/main" id="{69DF1A21-7E90-4B9E-A4D3-610740309128}"/>
              </a:ext>
            </a:extLst>
          </p:cNvPr>
          <p:cNvSpPr txBox="1"/>
          <p:nvPr/>
        </p:nvSpPr>
        <p:spPr>
          <a:xfrm>
            <a:off x="661182" y="2020406"/>
            <a:ext cx="10869637" cy="4524315"/>
          </a:xfrm>
          <a:prstGeom prst="rect">
            <a:avLst/>
          </a:prstGeom>
          <a:noFill/>
        </p:spPr>
        <p:txBody>
          <a:bodyPr wrap="square">
            <a:spAutoFit/>
          </a:bodyPr>
          <a:lstStyle/>
          <a:p>
            <a:pPr algn="l"/>
            <a:r>
              <a:rPr lang="en-US" sz="1600" dirty="0">
                <a:solidFill>
                  <a:srgbClr val="000000"/>
                </a:solidFill>
                <a:latin typeface="Times New Roman" panose="02020603050405020304" pitchFamily="18" charset="0"/>
              </a:rPr>
              <a:t>A commonly used conversion results in a 4-character code, with the first character being a letter of the alphabet and the other three being digits between 0 and 9.</a:t>
            </a:r>
          </a:p>
          <a:p>
            <a:pPr algn="l"/>
            <a:endParaRPr lang="en-US" sz="1600" dirty="0">
              <a:solidFill>
                <a:srgbClr val="000000"/>
              </a:solidFill>
              <a:latin typeface="Times New Roman" panose="02020603050405020304" pitchFamily="18" charset="0"/>
            </a:endParaRPr>
          </a:p>
          <a:p>
            <a:pPr algn="l"/>
            <a:endParaRPr lang="en-US" sz="1600" dirty="0">
              <a:solidFill>
                <a:srgbClr val="000000"/>
              </a:solidFill>
              <a:latin typeface="Times New Roman" panose="02020603050405020304" pitchFamily="18" charset="0"/>
            </a:endParaRPr>
          </a:p>
          <a:p>
            <a:pPr algn="l">
              <a:buFont typeface="+mj-lt"/>
              <a:buAutoNum type="arabicPeriod"/>
            </a:pPr>
            <a:r>
              <a:rPr lang="en-US" sz="1600" dirty="0">
                <a:solidFill>
                  <a:srgbClr val="000000"/>
                </a:solidFill>
                <a:latin typeface="Times New Roman" panose="02020603050405020304" pitchFamily="18" charset="0"/>
              </a:rPr>
              <a:t>Retain the first letter of the term.</a:t>
            </a:r>
          </a:p>
          <a:p>
            <a:pPr algn="l">
              <a:buFont typeface="+mj-lt"/>
              <a:buAutoNum type="arabicPeriod"/>
            </a:pPr>
            <a:r>
              <a:rPr lang="en-US" sz="1600" dirty="0">
                <a:solidFill>
                  <a:srgbClr val="000000"/>
                </a:solidFill>
                <a:latin typeface="Times New Roman" panose="02020603050405020304" pitchFamily="18" charset="0"/>
              </a:rPr>
              <a:t>Change all occurrences of the following letters to '0' (zero): 'A', E', 'I', 'O', 'U', 'H', 'W', 'Y'.</a:t>
            </a:r>
          </a:p>
          <a:p>
            <a:pPr algn="l">
              <a:buFont typeface="+mj-lt"/>
              <a:buAutoNum type="arabicPeriod"/>
            </a:pPr>
            <a:r>
              <a:rPr lang="en-US" sz="1600" dirty="0">
                <a:solidFill>
                  <a:srgbClr val="000000"/>
                </a:solidFill>
                <a:latin typeface="Times New Roman" panose="02020603050405020304" pitchFamily="18" charset="0"/>
              </a:rPr>
              <a:t>Change letters to digits as follows: </a:t>
            </a:r>
          </a:p>
          <a:p>
            <a:pPr marL="838179" lvl="1" indent="-228594">
              <a:buFont typeface="Arial" panose="020B0604020202020204" pitchFamily="34" charset="0"/>
              <a:buChar char="•"/>
            </a:pPr>
            <a:r>
              <a:rPr lang="en-US" sz="1600" dirty="0">
                <a:solidFill>
                  <a:srgbClr val="FF0000"/>
                </a:solidFill>
                <a:latin typeface="Times New Roman" panose="02020603050405020304" pitchFamily="18" charset="0"/>
              </a:rPr>
              <a:t>B, F, P, V to 1.</a:t>
            </a:r>
          </a:p>
          <a:p>
            <a:pPr marL="838179" lvl="1" indent="-228594">
              <a:buFont typeface="Arial" panose="020B0604020202020204" pitchFamily="34" charset="0"/>
              <a:buChar char="•"/>
            </a:pPr>
            <a:r>
              <a:rPr lang="en-US" sz="1600" dirty="0">
                <a:solidFill>
                  <a:srgbClr val="FF0000"/>
                </a:solidFill>
                <a:latin typeface="Times New Roman" panose="02020603050405020304" pitchFamily="18" charset="0"/>
              </a:rPr>
              <a:t>C, G, J, K, Q, S, X, Z to 2.</a:t>
            </a:r>
          </a:p>
          <a:p>
            <a:pPr marL="838179" lvl="1" indent="-228594">
              <a:buFont typeface="Arial" panose="020B0604020202020204" pitchFamily="34" charset="0"/>
              <a:buChar char="•"/>
            </a:pPr>
            <a:r>
              <a:rPr lang="en-US" sz="1600" dirty="0">
                <a:solidFill>
                  <a:srgbClr val="FF0000"/>
                </a:solidFill>
                <a:latin typeface="Times New Roman" panose="02020603050405020304" pitchFamily="18" charset="0"/>
              </a:rPr>
              <a:t>D,T to 3.</a:t>
            </a:r>
          </a:p>
          <a:p>
            <a:pPr marL="838179" lvl="1" indent="-228594">
              <a:buFont typeface="Arial" panose="020B0604020202020204" pitchFamily="34" charset="0"/>
              <a:buChar char="•"/>
            </a:pPr>
            <a:r>
              <a:rPr lang="en-US" sz="1600" dirty="0">
                <a:solidFill>
                  <a:srgbClr val="FF0000"/>
                </a:solidFill>
                <a:latin typeface="Times New Roman" panose="02020603050405020304" pitchFamily="18" charset="0"/>
              </a:rPr>
              <a:t>L to 4.</a:t>
            </a:r>
          </a:p>
          <a:p>
            <a:pPr marL="838179" lvl="1" indent="-228594">
              <a:buFont typeface="Arial" panose="020B0604020202020204" pitchFamily="34" charset="0"/>
              <a:buChar char="•"/>
            </a:pPr>
            <a:r>
              <a:rPr lang="en-US" sz="1600" dirty="0">
                <a:solidFill>
                  <a:srgbClr val="FF0000"/>
                </a:solidFill>
                <a:latin typeface="Times New Roman" panose="02020603050405020304" pitchFamily="18" charset="0"/>
              </a:rPr>
              <a:t>M, N to 5.</a:t>
            </a:r>
          </a:p>
          <a:p>
            <a:pPr marL="838179" lvl="1" indent="-228594">
              <a:buFont typeface="Arial" panose="020B0604020202020204" pitchFamily="34" charset="0"/>
              <a:buChar char="•"/>
            </a:pPr>
            <a:r>
              <a:rPr lang="en-US" sz="1600" dirty="0">
                <a:solidFill>
                  <a:srgbClr val="FF0000"/>
                </a:solidFill>
                <a:latin typeface="Times New Roman" panose="02020603050405020304" pitchFamily="18" charset="0"/>
              </a:rPr>
              <a:t>R to 6.</a:t>
            </a:r>
          </a:p>
          <a:p>
            <a:pPr marL="838179" lvl="1" indent="-228594">
              <a:buFont typeface="Arial" panose="020B0604020202020204" pitchFamily="34" charset="0"/>
              <a:buChar char="•"/>
            </a:pPr>
            <a:r>
              <a:rPr lang="en-US" sz="1600" dirty="0">
                <a:solidFill>
                  <a:srgbClr val="FF0000"/>
                </a:solidFill>
                <a:latin typeface="Times New Roman" panose="02020603050405020304" pitchFamily="18" charset="0"/>
              </a:rPr>
              <a:t>H,W,Y to unencoded</a:t>
            </a:r>
          </a:p>
          <a:p>
            <a:pPr lvl="1"/>
            <a:endParaRPr lang="en-US" sz="1600" dirty="0">
              <a:solidFill>
                <a:srgbClr val="000000"/>
              </a:solidFill>
              <a:latin typeface="Times New Roman" panose="02020603050405020304" pitchFamily="18" charset="0"/>
            </a:endParaRPr>
          </a:p>
          <a:p>
            <a:pPr algn="l">
              <a:buFont typeface="+mj-lt"/>
              <a:buAutoNum type="arabicPeriod"/>
            </a:pPr>
            <a:r>
              <a:rPr lang="en-US" sz="1600" dirty="0">
                <a:solidFill>
                  <a:srgbClr val="000000"/>
                </a:solidFill>
                <a:latin typeface="Times New Roman" panose="02020603050405020304" pitchFamily="18" charset="0"/>
              </a:rPr>
              <a:t>Repeatedly remove one out of each pair of consecutive identical digits.</a:t>
            </a:r>
          </a:p>
          <a:p>
            <a:pPr algn="l">
              <a:buFont typeface="+mj-lt"/>
              <a:buAutoNum type="arabicPeriod"/>
            </a:pPr>
            <a:r>
              <a:rPr lang="en-US" sz="1600" dirty="0">
                <a:solidFill>
                  <a:srgbClr val="000000"/>
                </a:solidFill>
                <a:latin typeface="Times New Roman" panose="02020603050405020304" pitchFamily="18" charset="0"/>
              </a:rPr>
              <a:t>Remove all zeros from the resulting string. Pad the resulting string with trailing zeros and return the first four positions, which will consist of a letter followed by three digits.</a:t>
            </a:r>
          </a:p>
        </p:txBody>
      </p:sp>
    </p:spTree>
    <p:extLst>
      <p:ext uri="{BB962C8B-B14F-4D97-AF65-F5344CB8AC3E}">
        <p14:creationId xmlns:p14="http://schemas.microsoft.com/office/powerpoint/2010/main" val="3183196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656C3-E31C-4955-8B30-02A71061DBF5}"/>
              </a:ext>
            </a:extLst>
          </p:cNvPr>
          <p:cNvSpPr>
            <a:spLocks noGrp="1"/>
          </p:cNvSpPr>
          <p:nvPr>
            <p:ph type="title"/>
          </p:nvPr>
        </p:nvSpPr>
        <p:spPr/>
        <p:txBody>
          <a:bodyPr/>
          <a:lstStyle/>
          <a:p>
            <a:r>
              <a:rPr lang="en-US" dirty="0"/>
              <a:t>Edit Distance</a:t>
            </a:r>
            <a:endParaRPr lang="en-IN" dirty="0"/>
          </a:p>
        </p:txBody>
      </p:sp>
      <p:sp>
        <p:nvSpPr>
          <p:cNvPr id="6" name="TextBox 5">
            <a:extLst>
              <a:ext uri="{FF2B5EF4-FFF2-40B4-BE49-F238E27FC236}">
                <a16:creationId xmlns:a16="http://schemas.microsoft.com/office/drawing/2014/main" id="{04038445-DBA0-4F88-85C5-BD469B782DB6}"/>
              </a:ext>
            </a:extLst>
          </p:cNvPr>
          <p:cNvSpPr txBox="1"/>
          <p:nvPr/>
        </p:nvSpPr>
        <p:spPr>
          <a:xfrm>
            <a:off x="679770" y="1269319"/>
            <a:ext cx="10573709" cy="584775"/>
          </a:xfrm>
          <a:prstGeom prst="rect">
            <a:avLst/>
          </a:prstGeom>
          <a:noFill/>
        </p:spPr>
        <p:txBody>
          <a:bodyPr wrap="square">
            <a:spAutoFit/>
          </a:bodyPr>
          <a:lstStyle/>
          <a:p>
            <a:r>
              <a:rPr lang="en-US" sz="1600" dirty="0">
                <a:solidFill>
                  <a:srgbClr val="FF0000"/>
                </a:solidFill>
                <a:latin typeface="charter"/>
              </a:rPr>
              <a:t>This method was invented by Vladimir </a:t>
            </a:r>
            <a:r>
              <a:rPr lang="en-US" sz="1600" dirty="0" err="1">
                <a:solidFill>
                  <a:srgbClr val="FF0000"/>
                </a:solidFill>
                <a:latin typeface="charter"/>
              </a:rPr>
              <a:t>Levenshtein</a:t>
            </a:r>
            <a:r>
              <a:rPr lang="en-US" sz="1600" dirty="0">
                <a:solidFill>
                  <a:srgbClr val="FF0000"/>
                </a:solidFill>
                <a:latin typeface="charter"/>
              </a:rPr>
              <a:t> in 1965. The value refer to the minimum number of action (deletion, insertion and substitution) required to transform from one word to another word.</a:t>
            </a:r>
            <a:endParaRPr lang="en-IN" sz="1600" dirty="0">
              <a:solidFill>
                <a:srgbClr val="FF0000"/>
              </a:solidFill>
            </a:endParaRPr>
          </a:p>
        </p:txBody>
      </p:sp>
      <p:pic>
        <p:nvPicPr>
          <p:cNvPr id="2050" name="Picture 2" descr="Dynamic programming with SAS FCMP - SAS Users">
            <a:extLst>
              <a:ext uri="{FF2B5EF4-FFF2-40B4-BE49-F238E27FC236}">
                <a16:creationId xmlns:a16="http://schemas.microsoft.com/office/drawing/2014/main" id="{D98FFF7B-AEA0-4D35-8FD1-D8623A296F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3415" y="2398839"/>
            <a:ext cx="1517651" cy="12319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C558884-BA30-4A41-9524-C9EF48F6B4A9}"/>
              </a:ext>
            </a:extLst>
          </p:cNvPr>
          <p:cNvSpPr txBox="1"/>
          <p:nvPr/>
        </p:nvSpPr>
        <p:spPr>
          <a:xfrm>
            <a:off x="679769" y="2091457"/>
            <a:ext cx="6096000" cy="2103589"/>
          </a:xfrm>
          <a:prstGeom prst="rect">
            <a:avLst/>
          </a:prstGeom>
          <a:noFill/>
        </p:spPr>
        <p:txBody>
          <a:bodyPr wrap="square">
            <a:spAutoFit/>
          </a:bodyPr>
          <a:lstStyle/>
          <a:p>
            <a:r>
              <a:rPr lang="en-US" sz="1867" dirty="0">
                <a:solidFill>
                  <a:srgbClr val="292929"/>
                </a:solidFill>
                <a:latin typeface="charter"/>
              </a:rPr>
              <a:t>Simply put, edit distance is a measurement of how many changes we must do to one string to transform it into the string we are comparing it to.</a:t>
            </a:r>
          </a:p>
          <a:p>
            <a:endParaRPr lang="en-US" sz="1867" dirty="0">
              <a:solidFill>
                <a:srgbClr val="292929"/>
              </a:solidFill>
              <a:latin typeface="charter"/>
            </a:endParaRPr>
          </a:p>
          <a:p>
            <a:r>
              <a:rPr lang="en-US" sz="1867" dirty="0">
                <a:solidFill>
                  <a:srgbClr val="292929"/>
                </a:solidFill>
                <a:latin typeface="charter"/>
              </a:rPr>
              <a:t>As an illustration, the difference between “Frederic” and “Fred” is four, as we can change “Frederic” into “Fred” with the deletion of the letters “e” , “r”, “</a:t>
            </a:r>
            <a:r>
              <a:rPr lang="en-US" sz="1867" dirty="0" err="1">
                <a:solidFill>
                  <a:srgbClr val="292929"/>
                </a:solidFill>
                <a:latin typeface="charter"/>
              </a:rPr>
              <a:t>i</a:t>
            </a:r>
            <a:r>
              <a:rPr lang="en-US" sz="1867" dirty="0">
                <a:solidFill>
                  <a:srgbClr val="292929"/>
                </a:solidFill>
                <a:latin typeface="charter"/>
              </a:rPr>
              <a:t>” and ”c”.</a:t>
            </a:r>
            <a:endParaRPr lang="en-IN" sz="1867" dirty="0"/>
          </a:p>
        </p:txBody>
      </p:sp>
      <p:pic>
        <p:nvPicPr>
          <p:cNvPr id="2054" name="Picture 6" descr="Image for post">
            <a:extLst>
              <a:ext uri="{FF2B5EF4-FFF2-40B4-BE49-F238E27FC236}">
                <a16:creationId xmlns:a16="http://schemas.microsoft.com/office/drawing/2014/main" id="{E600DE68-4E2E-45D7-8FAF-5C6A630DE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469" y="4829126"/>
            <a:ext cx="5252743" cy="86594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9398A8D-75E3-426E-8B0E-65924AFAE7BA}"/>
              </a:ext>
            </a:extLst>
          </p:cNvPr>
          <p:cNvSpPr txBox="1"/>
          <p:nvPr/>
        </p:nvSpPr>
        <p:spPr>
          <a:xfrm>
            <a:off x="5966624" y="4584987"/>
            <a:ext cx="6096000" cy="1323439"/>
          </a:xfrm>
          <a:prstGeom prst="rect">
            <a:avLst/>
          </a:prstGeom>
          <a:noFill/>
        </p:spPr>
        <p:txBody>
          <a:bodyPr wrap="square">
            <a:spAutoFit/>
          </a:bodyPr>
          <a:lstStyle/>
          <a:p>
            <a:pPr algn="l"/>
            <a:r>
              <a:rPr lang="en-US" sz="1600" dirty="0">
                <a:solidFill>
                  <a:srgbClr val="292929"/>
                </a:solidFill>
                <a:latin typeface="charter"/>
              </a:rPr>
              <a:t>To calculate the </a:t>
            </a:r>
            <a:r>
              <a:rPr lang="en-US" sz="1600" dirty="0" err="1">
                <a:solidFill>
                  <a:srgbClr val="292929"/>
                </a:solidFill>
                <a:latin typeface="charter"/>
              </a:rPr>
              <a:t>Levenshtein</a:t>
            </a:r>
            <a:r>
              <a:rPr lang="en-US" sz="1600" dirty="0">
                <a:solidFill>
                  <a:srgbClr val="292929"/>
                </a:solidFill>
                <a:latin typeface="charter"/>
              </a:rPr>
              <a:t> Distance, we have to go through every single word and using the minimum + 1 from</a:t>
            </a:r>
          </a:p>
          <a:p>
            <a:pPr algn="l">
              <a:buFont typeface="Arial" panose="020B0604020202020204" pitchFamily="34" charset="0"/>
              <a:buChar char="•"/>
            </a:pPr>
            <a:r>
              <a:rPr lang="en-US" sz="1600" dirty="0">
                <a:solidFill>
                  <a:srgbClr val="292929"/>
                </a:solidFill>
                <a:latin typeface="charter"/>
              </a:rPr>
              <a:t>(i-1, j): It means left box (deletion)</a:t>
            </a:r>
          </a:p>
          <a:p>
            <a:pPr algn="l">
              <a:buFont typeface="Arial" panose="020B0604020202020204" pitchFamily="34" charset="0"/>
              <a:buChar char="•"/>
            </a:pPr>
            <a:r>
              <a:rPr lang="en-US" sz="1600" dirty="0">
                <a:solidFill>
                  <a:srgbClr val="292929"/>
                </a:solidFill>
                <a:latin typeface="charter"/>
              </a:rPr>
              <a:t>(</a:t>
            </a:r>
            <a:r>
              <a:rPr lang="en-US" sz="1600" dirty="0" err="1">
                <a:solidFill>
                  <a:srgbClr val="292929"/>
                </a:solidFill>
                <a:latin typeface="charter"/>
              </a:rPr>
              <a:t>i</a:t>
            </a:r>
            <a:r>
              <a:rPr lang="en-US" sz="1600" dirty="0">
                <a:solidFill>
                  <a:srgbClr val="292929"/>
                </a:solidFill>
                <a:latin typeface="charter"/>
              </a:rPr>
              <a:t>, j-1): It means upper box (insertion)</a:t>
            </a:r>
          </a:p>
          <a:p>
            <a:pPr algn="l">
              <a:buFont typeface="Arial" panose="020B0604020202020204" pitchFamily="34" charset="0"/>
              <a:buChar char="•"/>
            </a:pPr>
            <a:r>
              <a:rPr lang="en-US" sz="1600" dirty="0">
                <a:solidFill>
                  <a:srgbClr val="292929"/>
                </a:solidFill>
                <a:latin typeface="charter"/>
              </a:rPr>
              <a:t>(i-1, j-1): It means left upper box (substitution)</a:t>
            </a:r>
          </a:p>
        </p:txBody>
      </p:sp>
      <p:sp>
        <p:nvSpPr>
          <p:cNvPr id="15" name="TextBox 14">
            <a:extLst>
              <a:ext uri="{FF2B5EF4-FFF2-40B4-BE49-F238E27FC236}">
                <a16:creationId xmlns:a16="http://schemas.microsoft.com/office/drawing/2014/main" id="{21CE13A2-388E-4985-A1B0-5FFEE4B655EE}"/>
              </a:ext>
            </a:extLst>
          </p:cNvPr>
          <p:cNvSpPr txBox="1"/>
          <p:nvPr/>
        </p:nvSpPr>
        <p:spPr>
          <a:xfrm>
            <a:off x="820109" y="5887403"/>
            <a:ext cx="6096000" cy="276999"/>
          </a:xfrm>
          <a:prstGeom prst="rect">
            <a:avLst/>
          </a:prstGeom>
          <a:noFill/>
        </p:spPr>
        <p:txBody>
          <a:bodyPr wrap="square">
            <a:spAutoFit/>
          </a:bodyPr>
          <a:lstStyle/>
          <a:p>
            <a:r>
              <a:rPr lang="en-IN" sz="1200" dirty="0">
                <a:solidFill>
                  <a:schemeClr val="accent3"/>
                </a:solidFill>
                <a:hlinkClick r:id="rId4">
                  <a:extLst>
                    <a:ext uri="{A12FA001-AC4F-418D-AE19-62706E023703}">
                      <ahyp:hlinkClr xmlns:ahyp="http://schemas.microsoft.com/office/drawing/2018/hyperlinkcolor" val="tx"/>
                    </a:ext>
                  </a:extLst>
                </a:hlinkClick>
              </a:rPr>
              <a:t>https://en.wikipedia.org/wiki/Levenshtein_distance</a:t>
            </a:r>
            <a:endParaRPr lang="en-IN" sz="1200" dirty="0">
              <a:solidFill>
                <a:schemeClr val="accent3"/>
              </a:solidFill>
            </a:endParaRPr>
          </a:p>
        </p:txBody>
      </p:sp>
    </p:spTree>
    <p:extLst>
      <p:ext uri="{BB962C8B-B14F-4D97-AF65-F5344CB8AC3E}">
        <p14:creationId xmlns:p14="http://schemas.microsoft.com/office/powerpoint/2010/main" val="3560545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71CFF-361A-44A3-B1B9-A3EE465F3A26}"/>
              </a:ext>
            </a:extLst>
          </p:cNvPr>
          <p:cNvSpPr>
            <a:spLocks noGrp="1"/>
          </p:cNvSpPr>
          <p:nvPr>
            <p:ph type="title"/>
          </p:nvPr>
        </p:nvSpPr>
        <p:spPr/>
        <p:txBody>
          <a:bodyPr/>
          <a:lstStyle/>
          <a:p>
            <a:r>
              <a:rPr lang="en-US" dirty="0"/>
              <a:t>Example</a:t>
            </a:r>
            <a:endParaRPr lang="en-IN" dirty="0"/>
          </a:p>
        </p:txBody>
      </p:sp>
      <p:pic>
        <p:nvPicPr>
          <p:cNvPr id="4" name="Picture 3">
            <a:extLst>
              <a:ext uri="{FF2B5EF4-FFF2-40B4-BE49-F238E27FC236}">
                <a16:creationId xmlns:a16="http://schemas.microsoft.com/office/drawing/2014/main" id="{B794D31D-D675-4A83-BA70-DDCB23D1EC01}"/>
              </a:ext>
            </a:extLst>
          </p:cNvPr>
          <p:cNvPicPr>
            <a:picLocks noChangeAspect="1"/>
          </p:cNvPicPr>
          <p:nvPr/>
        </p:nvPicPr>
        <p:blipFill>
          <a:blip r:embed="rId2"/>
          <a:stretch>
            <a:fillRect/>
          </a:stretch>
        </p:blipFill>
        <p:spPr>
          <a:xfrm>
            <a:off x="662256" y="1143001"/>
            <a:ext cx="1910425" cy="1745567"/>
          </a:xfrm>
          <a:prstGeom prst="rect">
            <a:avLst/>
          </a:prstGeom>
        </p:spPr>
      </p:pic>
      <p:pic>
        <p:nvPicPr>
          <p:cNvPr id="6" name="Picture 5">
            <a:extLst>
              <a:ext uri="{FF2B5EF4-FFF2-40B4-BE49-F238E27FC236}">
                <a16:creationId xmlns:a16="http://schemas.microsoft.com/office/drawing/2014/main" id="{8B06068B-77E5-4ECD-801E-42F5BE2F34C0}"/>
              </a:ext>
            </a:extLst>
          </p:cNvPr>
          <p:cNvPicPr>
            <a:picLocks noChangeAspect="1"/>
          </p:cNvPicPr>
          <p:nvPr/>
        </p:nvPicPr>
        <p:blipFill>
          <a:blip r:embed="rId3"/>
          <a:stretch>
            <a:fillRect/>
          </a:stretch>
        </p:blipFill>
        <p:spPr>
          <a:xfrm>
            <a:off x="2985425" y="1246457"/>
            <a:ext cx="1910425" cy="1667832"/>
          </a:xfrm>
          <a:prstGeom prst="rect">
            <a:avLst/>
          </a:prstGeom>
        </p:spPr>
      </p:pic>
      <p:pic>
        <p:nvPicPr>
          <p:cNvPr id="8" name="Picture 7">
            <a:extLst>
              <a:ext uri="{FF2B5EF4-FFF2-40B4-BE49-F238E27FC236}">
                <a16:creationId xmlns:a16="http://schemas.microsoft.com/office/drawing/2014/main" id="{5081E871-69F9-4CEC-B163-D001CB8A5658}"/>
              </a:ext>
            </a:extLst>
          </p:cNvPr>
          <p:cNvPicPr>
            <a:picLocks noChangeAspect="1"/>
          </p:cNvPicPr>
          <p:nvPr/>
        </p:nvPicPr>
        <p:blipFill>
          <a:blip r:embed="rId4"/>
          <a:stretch>
            <a:fillRect/>
          </a:stretch>
        </p:blipFill>
        <p:spPr>
          <a:xfrm>
            <a:off x="5308595" y="1246459"/>
            <a:ext cx="2001320" cy="1642109"/>
          </a:xfrm>
          <a:prstGeom prst="rect">
            <a:avLst/>
          </a:prstGeom>
        </p:spPr>
      </p:pic>
      <p:pic>
        <p:nvPicPr>
          <p:cNvPr id="10" name="Picture 9">
            <a:extLst>
              <a:ext uri="{FF2B5EF4-FFF2-40B4-BE49-F238E27FC236}">
                <a16:creationId xmlns:a16="http://schemas.microsoft.com/office/drawing/2014/main" id="{5DC99132-C61D-495E-A718-DFA93ECDD847}"/>
              </a:ext>
            </a:extLst>
          </p:cNvPr>
          <p:cNvPicPr>
            <a:picLocks noChangeAspect="1"/>
          </p:cNvPicPr>
          <p:nvPr/>
        </p:nvPicPr>
        <p:blipFill>
          <a:blip r:embed="rId5"/>
          <a:stretch>
            <a:fillRect/>
          </a:stretch>
        </p:blipFill>
        <p:spPr>
          <a:xfrm>
            <a:off x="7627547" y="1265024"/>
            <a:ext cx="1823888" cy="1667833"/>
          </a:xfrm>
          <a:prstGeom prst="rect">
            <a:avLst/>
          </a:prstGeom>
        </p:spPr>
      </p:pic>
      <p:pic>
        <p:nvPicPr>
          <p:cNvPr id="12" name="Picture 11">
            <a:extLst>
              <a:ext uri="{FF2B5EF4-FFF2-40B4-BE49-F238E27FC236}">
                <a16:creationId xmlns:a16="http://schemas.microsoft.com/office/drawing/2014/main" id="{FDFDEB68-8095-46C9-9613-0CA35A6EF127}"/>
              </a:ext>
            </a:extLst>
          </p:cNvPr>
          <p:cNvPicPr>
            <a:picLocks noChangeAspect="1"/>
          </p:cNvPicPr>
          <p:nvPr/>
        </p:nvPicPr>
        <p:blipFill>
          <a:blip r:embed="rId6"/>
          <a:stretch>
            <a:fillRect/>
          </a:stretch>
        </p:blipFill>
        <p:spPr>
          <a:xfrm>
            <a:off x="9703973" y="1233753"/>
            <a:ext cx="1869473" cy="1680537"/>
          </a:xfrm>
          <a:prstGeom prst="rect">
            <a:avLst/>
          </a:prstGeom>
        </p:spPr>
      </p:pic>
      <p:pic>
        <p:nvPicPr>
          <p:cNvPr id="14" name="Picture 13">
            <a:extLst>
              <a:ext uri="{FF2B5EF4-FFF2-40B4-BE49-F238E27FC236}">
                <a16:creationId xmlns:a16="http://schemas.microsoft.com/office/drawing/2014/main" id="{9614B7D1-380E-4E19-A628-2EBF1D55A984}"/>
              </a:ext>
            </a:extLst>
          </p:cNvPr>
          <p:cNvPicPr>
            <a:picLocks noChangeAspect="1"/>
          </p:cNvPicPr>
          <p:nvPr/>
        </p:nvPicPr>
        <p:blipFill>
          <a:blip r:embed="rId7"/>
          <a:stretch>
            <a:fillRect/>
          </a:stretch>
        </p:blipFill>
        <p:spPr>
          <a:xfrm>
            <a:off x="740607" y="3510647"/>
            <a:ext cx="1992117" cy="1818445"/>
          </a:xfrm>
          <a:prstGeom prst="rect">
            <a:avLst/>
          </a:prstGeom>
        </p:spPr>
      </p:pic>
      <p:pic>
        <p:nvPicPr>
          <p:cNvPr id="16" name="Picture 15">
            <a:extLst>
              <a:ext uri="{FF2B5EF4-FFF2-40B4-BE49-F238E27FC236}">
                <a16:creationId xmlns:a16="http://schemas.microsoft.com/office/drawing/2014/main" id="{14E2B3F0-A37C-4907-9467-8C3313E08725}"/>
              </a:ext>
            </a:extLst>
          </p:cNvPr>
          <p:cNvPicPr>
            <a:picLocks noChangeAspect="1"/>
          </p:cNvPicPr>
          <p:nvPr/>
        </p:nvPicPr>
        <p:blipFill>
          <a:blip r:embed="rId8"/>
          <a:stretch>
            <a:fillRect/>
          </a:stretch>
        </p:blipFill>
        <p:spPr>
          <a:xfrm>
            <a:off x="2921491" y="3429001"/>
            <a:ext cx="1992117" cy="1872591"/>
          </a:xfrm>
          <a:prstGeom prst="rect">
            <a:avLst/>
          </a:prstGeom>
        </p:spPr>
      </p:pic>
      <p:pic>
        <p:nvPicPr>
          <p:cNvPr id="18" name="Picture 17">
            <a:extLst>
              <a:ext uri="{FF2B5EF4-FFF2-40B4-BE49-F238E27FC236}">
                <a16:creationId xmlns:a16="http://schemas.microsoft.com/office/drawing/2014/main" id="{2C7EE995-8A5D-460B-A147-CE90970C3C40}"/>
              </a:ext>
            </a:extLst>
          </p:cNvPr>
          <p:cNvPicPr>
            <a:picLocks noChangeAspect="1"/>
          </p:cNvPicPr>
          <p:nvPr/>
        </p:nvPicPr>
        <p:blipFill>
          <a:blip r:embed="rId9"/>
          <a:stretch>
            <a:fillRect/>
          </a:stretch>
        </p:blipFill>
        <p:spPr>
          <a:xfrm>
            <a:off x="5317101" y="3459378"/>
            <a:ext cx="2017223" cy="1746873"/>
          </a:xfrm>
          <a:prstGeom prst="rect">
            <a:avLst/>
          </a:prstGeom>
        </p:spPr>
      </p:pic>
      <p:pic>
        <p:nvPicPr>
          <p:cNvPr id="20" name="Picture 19">
            <a:extLst>
              <a:ext uri="{FF2B5EF4-FFF2-40B4-BE49-F238E27FC236}">
                <a16:creationId xmlns:a16="http://schemas.microsoft.com/office/drawing/2014/main" id="{C414C22D-8802-4675-8220-739E56C580DE}"/>
              </a:ext>
            </a:extLst>
          </p:cNvPr>
          <p:cNvPicPr>
            <a:picLocks noChangeAspect="1"/>
          </p:cNvPicPr>
          <p:nvPr/>
        </p:nvPicPr>
        <p:blipFill>
          <a:blip r:embed="rId10"/>
          <a:stretch>
            <a:fillRect/>
          </a:stretch>
        </p:blipFill>
        <p:spPr>
          <a:xfrm>
            <a:off x="7627547" y="3459379"/>
            <a:ext cx="1890212" cy="1667835"/>
          </a:xfrm>
          <a:prstGeom prst="rect">
            <a:avLst/>
          </a:prstGeom>
        </p:spPr>
      </p:pic>
      <p:pic>
        <p:nvPicPr>
          <p:cNvPr id="22" name="Picture 21">
            <a:extLst>
              <a:ext uri="{FF2B5EF4-FFF2-40B4-BE49-F238E27FC236}">
                <a16:creationId xmlns:a16="http://schemas.microsoft.com/office/drawing/2014/main" id="{CC8EF1BB-3F2E-4588-B646-A047E9240B3D}"/>
              </a:ext>
            </a:extLst>
          </p:cNvPr>
          <p:cNvPicPr>
            <a:picLocks noChangeAspect="1"/>
          </p:cNvPicPr>
          <p:nvPr/>
        </p:nvPicPr>
        <p:blipFill>
          <a:blip r:embed="rId11"/>
          <a:stretch>
            <a:fillRect/>
          </a:stretch>
        </p:blipFill>
        <p:spPr>
          <a:xfrm>
            <a:off x="9703973" y="3445568"/>
            <a:ext cx="2017223" cy="1776829"/>
          </a:xfrm>
          <a:prstGeom prst="rect">
            <a:avLst/>
          </a:prstGeom>
        </p:spPr>
      </p:pic>
      <p:sp>
        <p:nvSpPr>
          <p:cNvPr id="24" name="TextBox 23">
            <a:extLst>
              <a:ext uri="{FF2B5EF4-FFF2-40B4-BE49-F238E27FC236}">
                <a16:creationId xmlns:a16="http://schemas.microsoft.com/office/drawing/2014/main" id="{13E23A0C-6BE5-4978-8AA6-9D29BBDEEA82}"/>
              </a:ext>
            </a:extLst>
          </p:cNvPr>
          <p:cNvSpPr txBox="1"/>
          <p:nvPr/>
        </p:nvSpPr>
        <p:spPr>
          <a:xfrm>
            <a:off x="904703" y="5688505"/>
            <a:ext cx="3160543" cy="461665"/>
          </a:xfrm>
          <a:prstGeom prst="rect">
            <a:avLst/>
          </a:prstGeom>
          <a:noFill/>
        </p:spPr>
        <p:txBody>
          <a:bodyPr wrap="square">
            <a:spAutoFit/>
          </a:bodyPr>
          <a:lstStyle/>
          <a:p>
            <a:pPr algn="l">
              <a:buFont typeface="+mj-lt"/>
              <a:buAutoNum type="arabicPeriod"/>
            </a:pPr>
            <a:r>
              <a:rPr lang="pt-BR" sz="2400" dirty="0">
                <a:solidFill>
                  <a:srgbClr val="FF0000"/>
                </a:solidFill>
                <a:latin typeface="charter"/>
              </a:rPr>
              <a:t>Substitute “n” by “d”</a:t>
            </a:r>
          </a:p>
        </p:txBody>
      </p:sp>
      <p:sp>
        <p:nvSpPr>
          <p:cNvPr id="26" name="TextBox 25">
            <a:extLst>
              <a:ext uri="{FF2B5EF4-FFF2-40B4-BE49-F238E27FC236}">
                <a16:creationId xmlns:a16="http://schemas.microsoft.com/office/drawing/2014/main" id="{2B3A79AD-D5F8-422B-8BC9-3F2A611564D9}"/>
              </a:ext>
            </a:extLst>
          </p:cNvPr>
          <p:cNvSpPr txBox="1"/>
          <p:nvPr/>
        </p:nvSpPr>
        <p:spPr>
          <a:xfrm>
            <a:off x="4642704" y="5688139"/>
            <a:ext cx="3516557" cy="461665"/>
          </a:xfrm>
          <a:prstGeom prst="rect">
            <a:avLst/>
          </a:prstGeom>
          <a:noFill/>
        </p:spPr>
        <p:txBody>
          <a:bodyPr wrap="square">
            <a:spAutoFit/>
          </a:bodyPr>
          <a:lstStyle/>
          <a:p>
            <a:pPr algn="l"/>
            <a:r>
              <a:rPr lang="pt-BR" sz="2400" dirty="0">
                <a:solidFill>
                  <a:srgbClr val="FF0000"/>
                </a:solidFill>
                <a:latin typeface="charter"/>
              </a:rPr>
              <a:t>2.Substitute “i” by “r”</a:t>
            </a:r>
          </a:p>
        </p:txBody>
      </p:sp>
      <p:sp>
        <p:nvSpPr>
          <p:cNvPr id="28" name="TextBox 27">
            <a:extLst>
              <a:ext uri="{FF2B5EF4-FFF2-40B4-BE49-F238E27FC236}">
                <a16:creationId xmlns:a16="http://schemas.microsoft.com/office/drawing/2014/main" id="{F0410922-CDBA-4A43-957D-2659E635A4E3}"/>
              </a:ext>
            </a:extLst>
          </p:cNvPr>
          <p:cNvSpPr txBox="1"/>
          <p:nvPr/>
        </p:nvSpPr>
        <p:spPr>
          <a:xfrm>
            <a:off x="8789091" y="5688140"/>
            <a:ext cx="2740655" cy="461665"/>
          </a:xfrm>
          <a:prstGeom prst="rect">
            <a:avLst/>
          </a:prstGeom>
          <a:noFill/>
        </p:spPr>
        <p:txBody>
          <a:bodyPr wrap="square">
            <a:spAutoFit/>
          </a:bodyPr>
          <a:lstStyle/>
          <a:p>
            <a:pPr algn="l"/>
            <a:r>
              <a:rPr lang="pt-BR" sz="2400" dirty="0">
                <a:solidFill>
                  <a:srgbClr val="FF0000"/>
                </a:solidFill>
                <a:latin typeface="charter"/>
              </a:rPr>
              <a:t>3.Delete “a”</a:t>
            </a:r>
          </a:p>
        </p:txBody>
      </p:sp>
    </p:spTree>
    <p:extLst>
      <p:ext uri="{BB962C8B-B14F-4D97-AF65-F5344CB8AC3E}">
        <p14:creationId xmlns:p14="http://schemas.microsoft.com/office/powerpoint/2010/main" val="314078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p:bldP spid="26"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96836" y="3555323"/>
            <a:ext cx="4571999" cy="1569660"/>
          </a:xfrm>
          <a:prstGeom prst="rect">
            <a:avLst/>
          </a:prstGeom>
          <a:noFill/>
        </p:spPr>
        <p:txBody>
          <a:bodyPr wrap="square" rtlCol="0">
            <a:spAutoFit/>
          </a:bodyPr>
          <a:lstStyle/>
          <a:p>
            <a:r>
              <a:rPr lang="en-US" sz="4800" b="1" dirty="0">
                <a:solidFill>
                  <a:srgbClr val="0070C0"/>
                </a:solidFill>
                <a:latin typeface="Gill Sans MT" panose="020B0502020104020203" pitchFamily="34" charset="0"/>
              </a:rPr>
              <a:t>SYNTACTIC</a:t>
            </a:r>
            <a:r>
              <a:rPr lang="en-US" sz="4800" dirty="0">
                <a:solidFill>
                  <a:prstClr val="black"/>
                </a:solidFill>
                <a:latin typeface="Gill Sans MT" panose="020B0502020104020203" pitchFamily="34" charset="0"/>
              </a:rPr>
              <a:t> </a:t>
            </a:r>
            <a:r>
              <a:rPr lang="en-US" sz="4800" b="1" dirty="0">
                <a:solidFill>
                  <a:srgbClr val="44546A">
                    <a:lumMod val="75000"/>
                  </a:srgbClr>
                </a:solidFill>
                <a:latin typeface="Gill Sans MT" panose="020B0502020104020203" pitchFamily="34" charset="0"/>
              </a:rPr>
              <a:t>PROCESSING</a:t>
            </a:r>
          </a:p>
        </p:txBody>
      </p:sp>
      <p:pic>
        <p:nvPicPr>
          <p:cNvPr id="3076" name="Picture 4"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1985" y="3745124"/>
            <a:ext cx="1190057" cy="11900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06B576C-29BF-4D5B-B4B2-9678E5D917D2}"/>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535375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32022" y="4548399"/>
            <a:ext cx="10928497" cy="1200329"/>
          </a:xfrm>
          <a:prstGeom prst="rect">
            <a:avLst/>
          </a:prstGeom>
        </p:spPr>
        <p:txBody>
          <a:bodyPr wrap="square">
            <a:spAutoFit/>
          </a:bodyPr>
          <a:lstStyle/>
          <a:p>
            <a:r>
              <a:rPr lang="en-US" altLang="en-US" dirty="0">
                <a:solidFill>
                  <a:schemeClr val="accent3">
                    <a:lumMod val="50000"/>
                  </a:schemeClr>
                </a:solidFill>
                <a:latin typeface="Gill Sans MT" panose="020B0502020104020203" pitchFamily="34" charset="0"/>
              </a:rPr>
              <a:t>Some well known Use-cases:</a:t>
            </a:r>
          </a:p>
          <a:p>
            <a:pPr marL="800100" lvl="1" indent="-342900">
              <a:buFont typeface="Arial" panose="020B0604020202020204" pitchFamily="34" charset="0"/>
              <a:buChar char="•"/>
            </a:pPr>
            <a:r>
              <a:rPr lang="en-US" altLang="en-US" dirty="0">
                <a:solidFill>
                  <a:schemeClr val="accent3">
                    <a:lumMod val="50000"/>
                  </a:schemeClr>
                </a:solidFill>
                <a:latin typeface="Gill Sans MT" panose="020B0502020104020203" pitchFamily="34" charset="0"/>
              </a:rPr>
              <a:t>text-to-speech (how do we pronounce “lead”?)</a:t>
            </a:r>
          </a:p>
          <a:p>
            <a:pPr marL="800100" lvl="1" indent="-342900">
              <a:buFont typeface="Arial" panose="020B0604020202020204" pitchFamily="34" charset="0"/>
              <a:buChar char="•"/>
            </a:pPr>
            <a:r>
              <a:rPr lang="en-US" altLang="en-US" dirty="0">
                <a:solidFill>
                  <a:schemeClr val="accent3">
                    <a:lumMod val="50000"/>
                  </a:schemeClr>
                </a:solidFill>
                <a:latin typeface="Gill Sans MT" panose="020B0502020104020203" pitchFamily="34" charset="0"/>
              </a:rPr>
              <a:t>Helps in writing better </a:t>
            </a:r>
            <a:r>
              <a:rPr lang="en-US" altLang="en-US" dirty="0" err="1">
                <a:solidFill>
                  <a:schemeClr val="accent3">
                    <a:lumMod val="50000"/>
                  </a:schemeClr>
                </a:solidFill>
                <a:latin typeface="Gill Sans MT" panose="020B0502020104020203" pitchFamily="34" charset="0"/>
              </a:rPr>
              <a:t>regexps</a:t>
            </a:r>
            <a:r>
              <a:rPr lang="en-US" altLang="en-US" dirty="0">
                <a:solidFill>
                  <a:schemeClr val="accent3">
                    <a:lumMod val="50000"/>
                  </a:schemeClr>
                </a:solidFill>
                <a:latin typeface="Gill Sans MT" panose="020B0502020104020203" pitchFamily="34" charset="0"/>
              </a:rPr>
              <a:t> like (</a:t>
            </a:r>
            <a:r>
              <a:rPr lang="en-US" altLang="en-US" dirty="0" err="1">
                <a:solidFill>
                  <a:schemeClr val="accent3">
                    <a:lumMod val="50000"/>
                  </a:schemeClr>
                </a:solidFill>
                <a:latin typeface="Gill Sans MT" panose="020B0502020104020203" pitchFamily="34" charset="0"/>
              </a:rPr>
              <a:t>Det</a:t>
            </a:r>
            <a:r>
              <a:rPr lang="en-US" altLang="en-US" dirty="0">
                <a:solidFill>
                  <a:schemeClr val="accent3">
                    <a:lumMod val="50000"/>
                  </a:schemeClr>
                </a:solidFill>
                <a:latin typeface="Gill Sans MT" panose="020B0502020104020203" pitchFamily="34" charset="0"/>
              </a:rPr>
              <a:t>) </a:t>
            </a:r>
            <a:r>
              <a:rPr lang="en-US" altLang="en-US" dirty="0" err="1">
                <a:solidFill>
                  <a:schemeClr val="accent3">
                    <a:lumMod val="50000"/>
                  </a:schemeClr>
                </a:solidFill>
                <a:latin typeface="Gill Sans MT" panose="020B0502020104020203" pitchFamily="34" charset="0"/>
              </a:rPr>
              <a:t>Adj</a:t>
            </a:r>
            <a:r>
              <a:rPr lang="en-US" altLang="en-US" dirty="0">
                <a:solidFill>
                  <a:schemeClr val="accent3">
                    <a:lumMod val="50000"/>
                  </a:schemeClr>
                </a:solidFill>
                <a:latin typeface="Gill Sans MT" panose="020B0502020104020203" pitchFamily="34" charset="0"/>
              </a:rPr>
              <a:t>* N+ over the output  etc.</a:t>
            </a:r>
          </a:p>
          <a:p>
            <a:pPr marL="800100" lvl="1" indent="-342900">
              <a:buFont typeface="Arial" panose="020B0604020202020204" pitchFamily="34" charset="0"/>
              <a:buChar char="•"/>
            </a:pPr>
            <a:r>
              <a:rPr lang="en-US" altLang="en-US" dirty="0">
                <a:solidFill>
                  <a:schemeClr val="accent3">
                    <a:lumMod val="50000"/>
                  </a:schemeClr>
                </a:solidFill>
                <a:latin typeface="Gill Sans MT" panose="020B0502020104020203" pitchFamily="34" charset="0"/>
              </a:rPr>
              <a:t>Is generally included as a feature in Named Entity Recognition models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9898" y="1448680"/>
            <a:ext cx="4140622" cy="1133916"/>
          </a:xfrm>
          <a:prstGeom prst="rect">
            <a:avLst/>
          </a:prstGeom>
        </p:spPr>
      </p:pic>
      <p:sp>
        <p:nvSpPr>
          <p:cNvPr id="9" name="Rectangle 8"/>
          <p:cNvSpPr/>
          <p:nvPr/>
        </p:nvSpPr>
        <p:spPr>
          <a:xfrm>
            <a:off x="619145" y="1138475"/>
            <a:ext cx="6096000" cy="1754326"/>
          </a:xfrm>
          <a:prstGeom prst="rect">
            <a:avLst/>
          </a:prstGeom>
        </p:spPr>
        <p:txBody>
          <a:bodyPr>
            <a:spAutoFit/>
          </a:bodyPr>
          <a:lstStyle/>
          <a:p>
            <a:r>
              <a:rPr lang="en-US" dirty="0">
                <a:solidFill>
                  <a:srgbClr val="333333"/>
                </a:solidFill>
                <a:latin typeface="Gill Sans MT" panose="020B0502020104020203" pitchFamily="34" charset="0"/>
              </a:rPr>
              <a:t>Let’s say we ask Alexa a question - "</a:t>
            </a:r>
            <a:r>
              <a:rPr lang="en-US" dirty="0">
                <a:solidFill>
                  <a:srgbClr val="C00000"/>
                </a:solidFill>
                <a:latin typeface="Gill Sans MT" panose="020B0502020104020203" pitchFamily="34" charset="0"/>
              </a:rPr>
              <a:t>Ok Alexa, where can I get the permit to work in Australia?</a:t>
            </a:r>
            <a:r>
              <a:rPr lang="en-US" dirty="0">
                <a:solidFill>
                  <a:srgbClr val="333333"/>
                </a:solidFill>
                <a:latin typeface="Gill Sans MT" panose="020B0502020104020203" pitchFamily="34" charset="0"/>
              </a:rPr>
              <a:t>". Now, the word </a:t>
            </a:r>
            <a:r>
              <a:rPr lang="en-US" b="1" dirty="0">
                <a:solidFill>
                  <a:srgbClr val="333333"/>
                </a:solidFill>
                <a:latin typeface="Gill Sans MT" panose="020B0502020104020203" pitchFamily="34" charset="0"/>
              </a:rPr>
              <a:t>'permit</a:t>
            </a:r>
            <a:r>
              <a:rPr lang="en-US" dirty="0">
                <a:solidFill>
                  <a:srgbClr val="333333"/>
                </a:solidFill>
                <a:latin typeface="Gill Sans MT" panose="020B0502020104020203" pitchFamily="34" charset="0"/>
              </a:rPr>
              <a:t>' can potentially have two POS tags - noun and a verb. In the phrase '</a:t>
            </a:r>
            <a:r>
              <a:rPr lang="en-US" dirty="0">
                <a:solidFill>
                  <a:srgbClr val="C00000"/>
                </a:solidFill>
                <a:latin typeface="Gill Sans MT" panose="020B0502020104020203" pitchFamily="34" charset="0"/>
              </a:rPr>
              <a:t>I need a work permit</a:t>
            </a:r>
            <a:r>
              <a:rPr lang="en-US" dirty="0">
                <a:solidFill>
                  <a:srgbClr val="333333"/>
                </a:solidFill>
                <a:latin typeface="Gill Sans MT" panose="020B0502020104020203" pitchFamily="34" charset="0"/>
              </a:rPr>
              <a:t>', the correct tag of </a:t>
            </a:r>
            <a:r>
              <a:rPr lang="en-US" b="1" dirty="0">
                <a:solidFill>
                  <a:srgbClr val="333333"/>
                </a:solidFill>
                <a:latin typeface="Gill Sans MT" panose="020B0502020104020203" pitchFamily="34" charset="0"/>
              </a:rPr>
              <a:t>'permit</a:t>
            </a:r>
            <a:r>
              <a:rPr lang="en-US" dirty="0">
                <a:solidFill>
                  <a:srgbClr val="333333"/>
                </a:solidFill>
                <a:latin typeface="Gill Sans MT" panose="020B0502020104020203" pitchFamily="34" charset="0"/>
              </a:rPr>
              <a:t>' is </a:t>
            </a:r>
            <a:r>
              <a:rPr lang="en-US" b="1" dirty="0">
                <a:solidFill>
                  <a:srgbClr val="333333"/>
                </a:solidFill>
                <a:latin typeface="Gill Sans MT" panose="020B0502020104020203" pitchFamily="34" charset="0"/>
              </a:rPr>
              <a:t>'noun</a:t>
            </a:r>
            <a:r>
              <a:rPr lang="en-US" dirty="0">
                <a:solidFill>
                  <a:srgbClr val="333333"/>
                </a:solidFill>
                <a:latin typeface="Gill Sans MT" panose="020B0502020104020203" pitchFamily="34" charset="0"/>
              </a:rPr>
              <a:t>'. On the other hand, in the phrase "</a:t>
            </a:r>
            <a:r>
              <a:rPr lang="en-US" dirty="0">
                <a:solidFill>
                  <a:srgbClr val="C00000"/>
                </a:solidFill>
                <a:latin typeface="Gill Sans MT" panose="020B0502020104020203" pitchFamily="34" charset="0"/>
              </a:rPr>
              <a:t>Please permit me to take the exam.", </a:t>
            </a:r>
            <a:r>
              <a:rPr lang="en-US" dirty="0">
                <a:solidFill>
                  <a:srgbClr val="333333"/>
                </a:solidFill>
                <a:latin typeface="Gill Sans MT" panose="020B0502020104020203" pitchFamily="34" charset="0"/>
              </a:rPr>
              <a:t>the word </a:t>
            </a:r>
            <a:r>
              <a:rPr lang="en-US" b="1" dirty="0">
                <a:solidFill>
                  <a:srgbClr val="333333"/>
                </a:solidFill>
                <a:latin typeface="Gill Sans MT" panose="020B0502020104020203" pitchFamily="34" charset="0"/>
              </a:rPr>
              <a:t>'permit</a:t>
            </a:r>
            <a:r>
              <a:rPr lang="en-US" dirty="0">
                <a:solidFill>
                  <a:srgbClr val="333333"/>
                </a:solidFill>
                <a:latin typeface="Gill Sans MT" panose="020B0502020104020203" pitchFamily="34" charset="0"/>
              </a:rPr>
              <a:t>' is a </a:t>
            </a:r>
            <a:r>
              <a:rPr lang="en-US" b="1" dirty="0">
                <a:solidFill>
                  <a:srgbClr val="333333"/>
                </a:solidFill>
                <a:latin typeface="Gill Sans MT" panose="020B0502020104020203" pitchFamily="34" charset="0"/>
              </a:rPr>
              <a:t>'verb</a:t>
            </a:r>
            <a:r>
              <a:rPr lang="en-US" dirty="0">
                <a:solidFill>
                  <a:srgbClr val="333333"/>
                </a:solidFill>
                <a:latin typeface="Gill Sans MT" panose="020B0502020104020203" pitchFamily="34" charset="0"/>
              </a:rPr>
              <a:t>'.</a:t>
            </a:r>
            <a:endParaRPr lang="en-US" dirty="0">
              <a:solidFill>
                <a:prstClr val="black"/>
              </a:solidFill>
              <a:latin typeface="Gill Sans MT" panose="020B0502020104020203" pitchFamily="34" charset="0"/>
            </a:endParaRPr>
          </a:p>
        </p:txBody>
      </p:sp>
      <p:sp>
        <p:nvSpPr>
          <p:cNvPr id="10" name="Rectangle 9"/>
          <p:cNvSpPr/>
          <p:nvPr/>
        </p:nvSpPr>
        <p:spPr>
          <a:xfrm>
            <a:off x="619145" y="3392370"/>
            <a:ext cx="6096000" cy="923330"/>
          </a:xfrm>
          <a:prstGeom prst="rect">
            <a:avLst/>
          </a:prstGeom>
        </p:spPr>
        <p:txBody>
          <a:bodyPr>
            <a:spAutoFit/>
          </a:bodyPr>
          <a:lstStyle/>
          <a:p>
            <a:r>
              <a:rPr lang="en-US" dirty="0">
                <a:solidFill>
                  <a:srgbClr val="333333"/>
                </a:solidFill>
                <a:latin typeface="Gill Sans MT" panose="020B0502020104020203" pitchFamily="34" charset="0"/>
              </a:rPr>
              <a:t>Assigning the correct POS tags helps us better understand the intended meaning of a phrase or a sentence and is thus a crucial part of syntactic processing</a:t>
            </a:r>
            <a:endParaRPr lang="en-US" dirty="0">
              <a:solidFill>
                <a:prstClr val="black"/>
              </a:solidFill>
              <a:latin typeface="Gill Sans MT" panose="020B0502020104020203" pitchFamily="34" charset="0"/>
            </a:endParaRPr>
          </a:p>
        </p:txBody>
      </p:sp>
      <p:sp>
        <p:nvSpPr>
          <p:cNvPr id="5" name="Title 4">
            <a:extLst>
              <a:ext uri="{FF2B5EF4-FFF2-40B4-BE49-F238E27FC236}">
                <a16:creationId xmlns:a16="http://schemas.microsoft.com/office/drawing/2014/main" id="{8C2FD8B6-E4C0-4721-AB2F-FE1E379F5BD4}"/>
              </a:ext>
            </a:extLst>
          </p:cNvPr>
          <p:cNvSpPr>
            <a:spLocks noGrp="1"/>
          </p:cNvSpPr>
          <p:nvPr>
            <p:ph type="title"/>
          </p:nvPr>
        </p:nvSpPr>
        <p:spPr/>
        <p:txBody>
          <a:bodyPr/>
          <a:lstStyle/>
          <a:p>
            <a:r>
              <a:rPr lang="en-IN" dirty="0"/>
              <a:t>POS - TAGGING</a:t>
            </a:r>
          </a:p>
        </p:txBody>
      </p:sp>
    </p:spTree>
    <p:extLst>
      <p:ext uri="{BB962C8B-B14F-4D97-AF65-F5344CB8AC3E}">
        <p14:creationId xmlns:p14="http://schemas.microsoft.com/office/powerpoint/2010/main" val="1570212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6547" y="1093561"/>
            <a:ext cx="1697901" cy="369332"/>
          </a:xfrm>
          <a:prstGeom prst="rect">
            <a:avLst/>
          </a:prstGeom>
        </p:spPr>
        <p:txBody>
          <a:bodyPr wrap="none">
            <a:spAutoFit/>
          </a:bodyPr>
          <a:lstStyle/>
          <a:p>
            <a:r>
              <a:rPr lang="en-US" b="1" dirty="0">
                <a:solidFill>
                  <a:srgbClr val="333333"/>
                </a:solidFill>
                <a:latin typeface="Gill Sans MT" panose="020B0502020104020203" pitchFamily="34" charset="0"/>
              </a:rPr>
              <a:t>Markov Chain</a:t>
            </a:r>
          </a:p>
        </p:txBody>
      </p:sp>
      <p:sp>
        <p:nvSpPr>
          <p:cNvPr id="5" name="Rectangle 4"/>
          <p:cNvSpPr/>
          <p:nvPr/>
        </p:nvSpPr>
        <p:spPr>
          <a:xfrm>
            <a:off x="606547" y="1939560"/>
            <a:ext cx="6096000" cy="1754326"/>
          </a:xfrm>
          <a:prstGeom prst="rect">
            <a:avLst/>
          </a:prstGeom>
        </p:spPr>
        <p:txBody>
          <a:bodyPr>
            <a:spAutoFit/>
          </a:bodyPr>
          <a:lstStyle/>
          <a:p>
            <a:r>
              <a:rPr lang="en-US" b="1" dirty="0">
                <a:solidFill>
                  <a:srgbClr val="333333"/>
                </a:solidFill>
                <a:latin typeface="Gill Sans MT" panose="020B0502020104020203" pitchFamily="34" charset="0"/>
              </a:rPr>
              <a:t>Markov models</a:t>
            </a:r>
            <a:r>
              <a:rPr lang="en-US" dirty="0">
                <a:solidFill>
                  <a:srgbClr val="333333"/>
                </a:solidFill>
                <a:latin typeface="Gill Sans MT" panose="020B0502020104020203" pitchFamily="34" charset="0"/>
              </a:rPr>
              <a:t> are probabilistic models that were developed to model sequential processes.</a:t>
            </a:r>
          </a:p>
          <a:p>
            <a:r>
              <a:rPr lang="en-US" dirty="0">
                <a:solidFill>
                  <a:srgbClr val="333333"/>
                </a:solidFill>
                <a:latin typeface="Gill Sans MT" panose="020B0502020104020203" pitchFamily="34" charset="0"/>
              </a:rPr>
              <a:t>A Markov chain is used to represent a process which performs a transition from one state to other. This transition makes an assumption that the probability of transitioning to the next state is dependent solely on the current state.</a:t>
            </a:r>
            <a:endParaRPr lang="en-US" dirty="0">
              <a:solidFill>
                <a:prstClr val="black"/>
              </a:solidFill>
              <a:latin typeface="Gill Sans MT" panose="020B0502020104020203" pitchFamily="34" charset="0"/>
            </a:endParaRPr>
          </a:p>
        </p:txBody>
      </p:sp>
      <p:pic>
        <p:nvPicPr>
          <p:cNvPr id="1026" name="Picture 2" descr="https://cdn.upgrad.com/UpGrad/temp/9c4c5170-b4c1-405f-9ac2-d2a8630d7ce8/Markov+cha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2441" y="1093561"/>
            <a:ext cx="3810000" cy="26003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702548" y="4072424"/>
            <a:ext cx="4875560" cy="923330"/>
          </a:xfrm>
          <a:prstGeom prst="rect">
            <a:avLst/>
          </a:prstGeom>
        </p:spPr>
        <p:txBody>
          <a:bodyPr wrap="square">
            <a:spAutoFit/>
          </a:bodyPr>
          <a:lstStyle/>
          <a:p>
            <a:r>
              <a:rPr lang="en-US" dirty="0">
                <a:solidFill>
                  <a:srgbClr val="333333"/>
                </a:solidFill>
                <a:latin typeface="Gill Sans MT" panose="020B0502020104020203" pitchFamily="34" charset="0"/>
              </a:rPr>
              <a:t>Here, ‘a’, ‘p’, ‘</a:t>
            </a:r>
            <a:r>
              <a:rPr lang="en-US" dirty="0" err="1">
                <a:solidFill>
                  <a:srgbClr val="333333"/>
                </a:solidFill>
                <a:latin typeface="Gill Sans MT" panose="020B0502020104020203" pitchFamily="34" charset="0"/>
              </a:rPr>
              <a:t>i</a:t>
            </a:r>
            <a:r>
              <a:rPr lang="en-US" dirty="0">
                <a:solidFill>
                  <a:srgbClr val="333333"/>
                </a:solidFill>
                <a:latin typeface="Gill Sans MT" panose="020B0502020104020203" pitchFamily="34" charset="0"/>
              </a:rPr>
              <a:t>’, ‘t’, ‘e’, ‘h’ are the </a:t>
            </a:r>
            <a:r>
              <a:rPr lang="en-US" b="1" dirty="0">
                <a:solidFill>
                  <a:srgbClr val="333333"/>
                </a:solidFill>
                <a:latin typeface="Gill Sans MT" panose="020B0502020104020203" pitchFamily="34" charset="0"/>
              </a:rPr>
              <a:t>states</a:t>
            </a:r>
            <a:r>
              <a:rPr lang="en-US" dirty="0">
                <a:solidFill>
                  <a:srgbClr val="333333"/>
                </a:solidFill>
                <a:latin typeface="Gill Sans MT" panose="020B0502020104020203" pitchFamily="34" charset="0"/>
              </a:rPr>
              <a:t> and the numbers mentioned on the edges are </a:t>
            </a:r>
            <a:r>
              <a:rPr lang="en-US" b="1" dirty="0">
                <a:solidFill>
                  <a:srgbClr val="333333"/>
                </a:solidFill>
                <a:latin typeface="Gill Sans MT" panose="020B0502020104020203" pitchFamily="34" charset="0"/>
              </a:rPr>
              <a:t>transition probabilities.</a:t>
            </a:r>
            <a:endParaRPr lang="en-US" dirty="0">
              <a:solidFill>
                <a:prstClr val="black"/>
              </a:solidFill>
              <a:latin typeface="Gill Sans MT" panose="020B0502020104020203" pitchFamily="34" charset="0"/>
            </a:endParaRPr>
          </a:p>
        </p:txBody>
      </p:sp>
      <p:sp>
        <p:nvSpPr>
          <p:cNvPr id="9" name="Title 8">
            <a:extLst>
              <a:ext uri="{FF2B5EF4-FFF2-40B4-BE49-F238E27FC236}">
                <a16:creationId xmlns:a16="http://schemas.microsoft.com/office/drawing/2014/main" id="{12DF81F2-B416-4DF2-A5AF-4E1A2137834A}"/>
              </a:ext>
            </a:extLst>
          </p:cNvPr>
          <p:cNvSpPr>
            <a:spLocks noGrp="1"/>
          </p:cNvSpPr>
          <p:nvPr>
            <p:ph type="title"/>
          </p:nvPr>
        </p:nvSpPr>
        <p:spPr/>
        <p:txBody>
          <a:bodyPr/>
          <a:lstStyle/>
          <a:p>
            <a:r>
              <a:rPr lang="en-IN" dirty="0"/>
              <a:t>POS - TAGGING</a:t>
            </a:r>
          </a:p>
        </p:txBody>
      </p:sp>
    </p:spTree>
    <p:extLst>
      <p:ext uri="{BB962C8B-B14F-4D97-AF65-F5344CB8AC3E}">
        <p14:creationId xmlns:p14="http://schemas.microsoft.com/office/powerpoint/2010/main" val="3605768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9426" y="1001454"/>
            <a:ext cx="2569934" cy="369332"/>
          </a:xfrm>
          <a:prstGeom prst="rect">
            <a:avLst/>
          </a:prstGeom>
        </p:spPr>
        <p:txBody>
          <a:bodyPr wrap="none">
            <a:spAutoFit/>
          </a:bodyPr>
          <a:lstStyle/>
          <a:p>
            <a:r>
              <a:rPr lang="en-US" b="1" dirty="0">
                <a:solidFill>
                  <a:srgbClr val="333333"/>
                </a:solidFill>
                <a:latin typeface="Gill Sans MT" panose="020B0502020104020203" pitchFamily="34" charset="0"/>
              </a:rPr>
              <a:t>Hidden Markov Model</a:t>
            </a:r>
          </a:p>
        </p:txBody>
      </p:sp>
      <p:sp>
        <p:nvSpPr>
          <p:cNvPr id="2" name="Rectangle 1"/>
          <p:cNvSpPr/>
          <p:nvPr/>
        </p:nvSpPr>
        <p:spPr>
          <a:xfrm>
            <a:off x="619426" y="1370786"/>
            <a:ext cx="5613949" cy="2862322"/>
          </a:xfrm>
          <a:prstGeom prst="rect">
            <a:avLst/>
          </a:prstGeom>
        </p:spPr>
        <p:txBody>
          <a:bodyPr wrap="square">
            <a:spAutoFit/>
          </a:bodyPr>
          <a:lstStyle/>
          <a:p>
            <a:r>
              <a:rPr lang="en-US" dirty="0">
                <a:solidFill>
                  <a:srgbClr val="333333"/>
                </a:solidFill>
                <a:latin typeface="Gill Sans MT" panose="020B0502020104020203" pitchFamily="34" charset="0"/>
              </a:rPr>
              <a:t>The </a:t>
            </a:r>
            <a:r>
              <a:rPr lang="en-US" b="1" dirty="0">
                <a:solidFill>
                  <a:srgbClr val="333333"/>
                </a:solidFill>
                <a:latin typeface="Gill Sans MT" panose="020B0502020104020203" pitchFamily="34" charset="0"/>
              </a:rPr>
              <a:t>Hidden Markov Model</a:t>
            </a:r>
            <a:r>
              <a:rPr lang="en-US" dirty="0">
                <a:solidFill>
                  <a:srgbClr val="333333"/>
                </a:solidFill>
                <a:latin typeface="Gill Sans MT" panose="020B0502020104020203" pitchFamily="34" charset="0"/>
              </a:rPr>
              <a:t> (HMM) is an extension to the Markov process which is used to model phenomena where the </a:t>
            </a:r>
            <a:r>
              <a:rPr lang="en-US" b="1" dirty="0">
                <a:solidFill>
                  <a:srgbClr val="333333"/>
                </a:solidFill>
                <a:latin typeface="Gill Sans MT" panose="020B0502020104020203" pitchFamily="34" charset="0"/>
              </a:rPr>
              <a:t>states are hidden</a:t>
            </a:r>
            <a:r>
              <a:rPr lang="en-US" dirty="0">
                <a:solidFill>
                  <a:srgbClr val="333333"/>
                </a:solidFill>
                <a:latin typeface="Gill Sans MT" panose="020B0502020104020203" pitchFamily="34" charset="0"/>
              </a:rPr>
              <a:t> and they </a:t>
            </a:r>
            <a:r>
              <a:rPr lang="en-US" b="1" dirty="0">
                <a:solidFill>
                  <a:srgbClr val="333333"/>
                </a:solidFill>
                <a:latin typeface="Gill Sans MT" panose="020B0502020104020203" pitchFamily="34" charset="0"/>
              </a:rPr>
              <a:t>emit observations</a:t>
            </a:r>
            <a:r>
              <a:rPr lang="en-US" dirty="0">
                <a:solidFill>
                  <a:srgbClr val="333333"/>
                </a:solidFill>
                <a:latin typeface="Gill Sans MT" panose="020B0502020104020203" pitchFamily="34" charset="0"/>
              </a:rPr>
              <a:t>.</a:t>
            </a:r>
          </a:p>
          <a:p>
            <a:endParaRPr lang="en-US" dirty="0">
              <a:solidFill>
                <a:srgbClr val="333333"/>
              </a:solidFill>
              <a:latin typeface="Gill Sans MT" panose="020B0502020104020203" pitchFamily="34" charset="0"/>
            </a:endParaRPr>
          </a:p>
          <a:p>
            <a:r>
              <a:rPr lang="en-US" dirty="0">
                <a:solidFill>
                  <a:srgbClr val="333333"/>
                </a:solidFill>
                <a:latin typeface="Gill Sans MT" panose="020B0502020104020203" pitchFamily="34" charset="0"/>
              </a:rPr>
              <a:t>For Example, in POS tagging, what you observe are the words in a sentence, while the POS tags themselves are hidden. Thus, you can model the POS tagging task as an HMM with the hidden states representing POS tags which emit observations, i.e. words.</a:t>
            </a:r>
          </a:p>
        </p:txBody>
      </p:sp>
      <p:pic>
        <p:nvPicPr>
          <p:cNvPr id="3074" name="Picture 2" descr="https://cdn.upgrad.com/UpGrad/temp/d12e578f-2dcb-434b-9628-e58f9b4c38ac/HM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8227" y="1560497"/>
            <a:ext cx="5015654" cy="24829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974760" y="4784944"/>
            <a:ext cx="8877838" cy="1200329"/>
          </a:xfrm>
          <a:prstGeom prst="rect">
            <a:avLst/>
          </a:prstGeom>
        </p:spPr>
        <p:txBody>
          <a:bodyPr wrap="square">
            <a:spAutoFit/>
          </a:bodyPr>
          <a:lstStyle/>
          <a:p>
            <a:r>
              <a:rPr lang="en-US" dirty="0">
                <a:solidFill>
                  <a:prstClr val="black"/>
                </a:solidFill>
                <a:latin typeface="Gill Sans MT" panose="020B0502020104020203" pitchFamily="34" charset="0"/>
              </a:rPr>
              <a:t>The hidden states </a:t>
            </a:r>
            <a:r>
              <a:rPr lang="en-US" b="1" dirty="0">
                <a:solidFill>
                  <a:prstClr val="black"/>
                </a:solidFill>
                <a:latin typeface="Gill Sans MT" panose="020B0502020104020203" pitchFamily="34" charset="0"/>
              </a:rPr>
              <a:t>emit observations</a:t>
            </a:r>
            <a:r>
              <a:rPr lang="en-US" dirty="0">
                <a:solidFill>
                  <a:prstClr val="black"/>
                </a:solidFill>
                <a:latin typeface="Gill Sans MT" panose="020B0502020104020203" pitchFamily="34" charset="0"/>
              </a:rPr>
              <a:t> with a certain probability. Therefore, along with the transition and initial state probabilities, Hidden Markov Models also have </a:t>
            </a:r>
            <a:r>
              <a:rPr lang="en-US" b="1" dirty="0">
                <a:solidFill>
                  <a:prstClr val="black"/>
                </a:solidFill>
                <a:latin typeface="Gill Sans MT" panose="020B0502020104020203" pitchFamily="34" charset="0"/>
              </a:rPr>
              <a:t>emission probabilities</a:t>
            </a:r>
            <a:r>
              <a:rPr lang="en-US" dirty="0">
                <a:solidFill>
                  <a:prstClr val="black"/>
                </a:solidFill>
                <a:latin typeface="Gill Sans MT" panose="020B0502020104020203" pitchFamily="34" charset="0"/>
              </a:rPr>
              <a:t> which represent the probability that an observation is emitted by a particular state.</a:t>
            </a:r>
          </a:p>
        </p:txBody>
      </p:sp>
      <p:sp>
        <p:nvSpPr>
          <p:cNvPr id="9" name="Title 8">
            <a:extLst>
              <a:ext uri="{FF2B5EF4-FFF2-40B4-BE49-F238E27FC236}">
                <a16:creationId xmlns:a16="http://schemas.microsoft.com/office/drawing/2014/main" id="{164CF64F-587E-42F9-813A-EAEFA8545823}"/>
              </a:ext>
            </a:extLst>
          </p:cNvPr>
          <p:cNvSpPr>
            <a:spLocks noGrp="1"/>
          </p:cNvSpPr>
          <p:nvPr>
            <p:ph type="title"/>
          </p:nvPr>
        </p:nvSpPr>
        <p:spPr/>
        <p:txBody>
          <a:bodyPr/>
          <a:lstStyle/>
          <a:p>
            <a:r>
              <a:rPr lang="en-IN" dirty="0"/>
              <a:t>POS - TAGGING</a:t>
            </a:r>
          </a:p>
        </p:txBody>
      </p:sp>
    </p:spTree>
    <p:extLst>
      <p:ext uri="{BB962C8B-B14F-4D97-AF65-F5344CB8AC3E}">
        <p14:creationId xmlns:p14="http://schemas.microsoft.com/office/powerpoint/2010/main" val="1183012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24"/>
          <p:cNvPicPr preferRelativeResize="0">
            <a:picLocks noGrp="1"/>
          </p:cNvPicPr>
          <p:nvPr>
            <p:ph type="pic" idx="2"/>
          </p:nvPr>
        </p:nvPicPr>
        <p:blipFill rotWithShape="1">
          <a:blip r:embed="rId3">
            <a:alphaModFix/>
          </a:blip>
          <a:srcRect t="7698" b="7698"/>
          <a:stretch/>
        </p:blipFill>
        <p:spPr>
          <a:xfrm>
            <a:off x="0" y="-15"/>
            <a:ext cx="12192000" cy="6858000"/>
          </a:xfrm>
          <a:prstGeom prst="rect">
            <a:avLst/>
          </a:prstGeom>
          <a:noFill/>
          <a:ln>
            <a:noFill/>
          </a:ln>
        </p:spPr>
      </p:pic>
      <p:sp>
        <p:nvSpPr>
          <p:cNvPr id="398" name="Google Shape;398;p24"/>
          <p:cNvSpPr txBox="1">
            <a:spLocks noGrp="1"/>
          </p:cNvSpPr>
          <p:nvPr>
            <p:ph type="dt" idx="10"/>
          </p:nvPr>
        </p:nvSpPr>
        <p:spPr>
          <a:xfrm>
            <a:off x="850900" y="6356351"/>
            <a:ext cx="2743200" cy="365125"/>
          </a:xfrm>
          <a:prstGeom prst="rect">
            <a:avLst/>
          </a:prstGeom>
          <a:noFill/>
          <a:ln>
            <a:noFill/>
          </a:ln>
        </p:spPr>
        <p:txBody>
          <a:bodyPr spcFirstLastPara="1" vert="horz" wrap="square" lIns="121900" tIns="60933" rIns="121900" bIns="60933" rtlCol="0" anchor="ctr" anchorCtr="0">
            <a:noAutofit/>
          </a:bodyPr>
          <a:lstStyle/>
          <a:p>
            <a:fld id="{76C36027-EA19-5546-BD93-2BE9B7E2B92B}" type="datetime1">
              <a:rPr lang="en-IN">
                <a:solidFill>
                  <a:srgbClr val="E72D3F"/>
                </a:solidFill>
                <a:latin typeface="Proxima Nova"/>
                <a:ea typeface="Proxima Nova"/>
                <a:cs typeface="Proxima Nova"/>
                <a:sym typeface="Proxima Nova"/>
              </a:rPr>
              <a:pPr/>
              <a:t>18-04-2021</a:t>
            </a:fld>
            <a:endParaRPr dirty="0">
              <a:solidFill>
                <a:srgbClr val="E72D3F"/>
              </a:solidFill>
              <a:latin typeface="Proxima Nova"/>
              <a:ea typeface="Proxima Nova"/>
              <a:cs typeface="Proxima Nova"/>
              <a:sym typeface="Proxima Nova"/>
            </a:endParaRPr>
          </a:p>
        </p:txBody>
      </p:sp>
      <p:sp>
        <p:nvSpPr>
          <p:cNvPr id="399" name="Google Shape;399;p24"/>
          <p:cNvSpPr txBox="1">
            <a:spLocks noGrp="1"/>
          </p:cNvSpPr>
          <p:nvPr>
            <p:ph type="sldNum" idx="12"/>
          </p:nvPr>
        </p:nvSpPr>
        <p:spPr>
          <a:xfrm>
            <a:off x="8623300" y="6356351"/>
            <a:ext cx="2743200" cy="365125"/>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IN">
                <a:solidFill>
                  <a:srgbClr val="E72D3F"/>
                </a:solidFill>
                <a:latin typeface="Proxima Nova"/>
                <a:ea typeface="Proxima Nova"/>
                <a:cs typeface="Proxima Nova"/>
                <a:sym typeface="Proxima Nova"/>
              </a:rPr>
              <a:pPr/>
              <a:t>2</a:t>
            </a:fld>
            <a:endParaRPr dirty="0">
              <a:solidFill>
                <a:srgbClr val="E72D3F"/>
              </a:solidFill>
              <a:latin typeface="Proxima Nova"/>
              <a:ea typeface="Proxima Nova"/>
              <a:cs typeface="Proxima Nova"/>
              <a:sym typeface="Proxima Nova"/>
            </a:endParaRPr>
          </a:p>
        </p:txBody>
      </p:sp>
      <p:pic>
        <p:nvPicPr>
          <p:cNvPr id="400" name="Google Shape;400;p24"/>
          <p:cNvPicPr preferRelativeResize="0"/>
          <p:nvPr/>
        </p:nvPicPr>
        <p:blipFill rotWithShape="1">
          <a:blip r:embed="rId4">
            <a:alphaModFix/>
          </a:blip>
          <a:srcRect/>
          <a:stretch/>
        </p:blipFill>
        <p:spPr>
          <a:xfrm>
            <a:off x="846897" y="1"/>
            <a:ext cx="4346359" cy="5389033"/>
          </a:xfrm>
          <a:prstGeom prst="rect">
            <a:avLst/>
          </a:prstGeom>
          <a:noFill/>
          <a:ln>
            <a:noFill/>
          </a:ln>
        </p:spPr>
      </p:pic>
      <p:sp>
        <p:nvSpPr>
          <p:cNvPr id="401" name="Google Shape;401;p24"/>
          <p:cNvSpPr txBox="1"/>
          <p:nvPr/>
        </p:nvSpPr>
        <p:spPr>
          <a:xfrm>
            <a:off x="978372" y="1417382"/>
            <a:ext cx="4214883" cy="1829252"/>
          </a:xfrm>
          <a:prstGeom prst="rect">
            <a:avLst/>
          </a:prstGeom>
          <a:noFill/>
          <a:ln>
            <a:noFill/>
          </a:ln>
        </p:spPr>
        <p:txBody>
          <a:bodyPr spcFirstLastPara="1" wrap="square" lIns="121900" tIns="60933" rIns="121900" bIns="60933" anchor="t" anchorCtr="0">
            <a:noAutofit/>
          </a:bodyPr>
          <a:lstStyle/>
          <a:p>
            <a:pPr>
              <a:lnSpc>
                <a:spcPct val="90000"/>
              </a:lnSpc>
              <a:buClr>
                <a:srgbClr val="000000"/>
              </a:buClr>
              <a:buSzPts val="1800"/>
            </a:pPr>
            <a:r>
              <a:rPr lang="en-IN" sz="2133" b="1" dirty="0">
                <a:solidFill>
                  <a:schemeClr val="bg1"/>
                </a:solidFill>
                <a:latin typeface="Proxima Nova"/>
                <a:ea typeface="Proxima Nova"/>
                <a:cs typeface="Proxima Nova"/>
                <a:sym typeface="Proxima Nova"/>
              </a:rPr>
              <a:t>Course :</a:t>
            </a:r>
            <a:r>
              <a:rPr lang="en-IN" sz="2133" dirty="0">
                <a:solidFill>
                  <a:schemeClr val="bg1"/>
                </a:solidFill>
                <a:latin typeface="Proxima Nova"/>
                <a:ea typeface="Proxima Nova"/>
                <a:cs typeface="Proxima Nova"/>
                <a:sym typeface="Proxima Nova"/>
              </a:rPr>
              <a:t> Machine Learning</a:t>
            </a:r>
            <a:endParaRPr lang="en-IN" sz="2133" dirty="0">
              <a:solidFill>
                <a:schemeClr val="bg1"/>
              </a:solidFill>
              <a:sym typeface="Proxima Nova"/>
            </a:endParaRPr>
          </a:p>
          <a:p>
            <a:pPr>
              <a:lnSpc>
                <a:spcPct val="90000"/>
              </a:lnSpc>
              <a:buClr>
                <a:srgbClr val="000000"/>
              </a:buClr>
              <a:buSzPts val="1800"/>
            </a:pPr>
            <a:r>
              <a:rPr lang="en-IN" sz="2133" b="1" dirty="0">
                <a:solidFill>
                  <a:schemeClr val="bg1"/>
                </a:solidFill>
                <a:latin typeface="Proxima Nova"/>
                <a:ea typeface="Proxima Nova"/>
                <a:cs typeface="Proxima Nova"/>
                <a:sym typeface="Proxima Nova"/>
              </a:rPr>
              <a:t>Lecture On </a:t>
            </a:r>
            <a:r>
              <a:rPr lang="en-IN" sz="2133" b="1">
                <a:solidFill>
                  <a:schemeClr val="bg1"/>
                </a:solidFill>
                <a:latin typeface="Proxima Nova"/>
                <a:ea typeface="Proxima Nova"/>
                <a:cs typeface="Proxima Nova"/>
                <a:sym typeface="Proxima Nova"/>
              </a:rPr>
              <a:t>:</a:t>
            </a:r>
            <a:r>
              <a:rPr lang="en-IN" sz="2133">
                <a:solidFill>
                  <a:schemeClr val="bg1"/>
                </a:solidFill>
                <a:latin typeface="Proxima Nova"/>
                <a:ea typeface="Proxima Nova"/>
                <a:cs typeface="Proxima Nova"/>
                <a:sym typeface="Proxima Nova"/>
              </a:rPr>
              <a:t> NLP</a:t>
            </a:r>
            <a:endParaRPr lang="en-US" sz="2133" b="1" dirty="0">
              <a:solidFill>
                <a:schemeClr val="bg1"/>
              </a:solidFill>
              <a:latin typeface="Proxima Nova"/>
              <a:ea typeface="Proxima Nova"/>
              <a:cs typeface="Proxima Nova"/>
              <a:sym typeface="Proxima Nova"/>
            </a:endParaRPr>
          </a:p>
          <a:p>
            <a:pPr>
              <a:lnSpc>
                <a:spcPct val="90000"/>
              </a:lnSpc>
              <a:buClr>
                <a:srgbClr val="000000"/>
              </a:buClr>
              <a:buSzPts val="1800"/>
            </a:pPr>
            <a:r>
              <a:rPr lang="en-IN" sz="2133" b="1" dirty="0">
                <a:solidFill>
                  <a:schemeClr val="bg1"/>
                </a:solidFill>
                <a:latin typeface="Proxima Nova"/>
                <a:ea typeface="Proxima Nova"/>
                <a:cs typeface="Proxima Nova"/>
                <a:sym typeface="Proxima Nova"/>
              </a:rPr>
              <a:t>Instructor :</a:t>
            </a:r>
            <a:r>
              <a:rPr lang="en-IN" sz="2133" dirty="0">
                <a:solidFill>
                  <a:schemeClr val="bg1"/>
                </a:solidFill>
                <a:latin typeface="Proxima Nova"/>
                <a:ea typeface="Proxima Nova"/>
                <a:cs typeface="Proxima Nova"/>
                <a:sym typeface="Proxima Nova"/>
              </a:rPr>
              <a:t> Manish Kumar</a:t>
            </a:r>
            <a:endParaRPr sz="2133" dirty="0">
              <a:solidFill>
                <a:schemeClr val="bg1"/>
              </a:solidFill>
              <a:latin typeface="Proxima Nova"/>
              <a:ea typeface="Proxima Nova"/>
              <a:cs typeface="Proxima Nova"/>
              <a:sym typeface="Proxima Nova"/>
            </a:endParaRPr>
          </a:p>
        </p:txBody>
      </p:sp>
      <p:pic>
        <p:nvPicPr>
          <p:cNvPr id="402" name="Google Shape;402;p24"/>
          <p:cNvPicPr preferRelativeResize="0"/>
          <p:nvPr/>
        </p:nvPicPr>
        <p:blipFill rotWithShape="1">
          <a:blip r:embed="rId5">
            <a:alphaModFix/>
          </a:blip>
          <a:srcRect/>
          <a:stretch/>
        </p:blipFill>
        <p:spPr>
          <a:xfrm>
            <a:off x="10572384" y="280085"/>
            <a:ext cx="1084840" cy="289624"/>
          </a:xfrm>
          <a:prstGeom prst="rect">
            <a:avLst/>
          </a:prstGeom>
          <a:noFill/>
          <a:ln>
            <a:noFill/>
          </a:ln>
        </p:spPr>
      </p:pic>
    </p:spTree>
    <p:extLst>
      <p:ext uri="{BB962C8B-B14F-4D97-AF65-F5344CB8AC3E}">
        <p14:creationId xmlns:p14="http://schemas.microsoft.com/office/powerpoint/2010/main" val="3651386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210873" y="1456409"/>
            <a:ext cx="8405612" cy="3970318"/>
            <a:chOff x="1111876" y="1417773"/>
            <a:chExt cx="8405612" cy="3970318"/>
          </a:xfrm>
        </p:grpSpPr>
        <p:sp>
          <p:nvSpPr>
            <p:cNvPr id="6" name="Rectangle 5"/>
            <p:cNvSpPr/>
            <p:nvPr/>
          </p:nvSpPr>
          <p:spPr>
            <a:xfrm>
              <a:off x="1111876" y="1417773"/>
              <a:ext cx="8405612" cy="3970318"/>
            </a:xfrm>
            <a:prstGeom prst="rect">
              <a:avLst/>
            </a:prstGeom>
          </p:spPr>
          <p:txBody>
            <a:bodyPr wrap="square">
              <a:spAutoFit/>
            </a:bodyPr>
            <a:lstStyle/>
            <a:p>
              <a:r>
                <a:rPr lang="en-US" b="1" dirty="0">
                  <a:solidFill>
                    <a:srgbClr val="333333"/>
                  </a:solidFill>
                  <a:latin typeface="Gill Sans MT" panose="020B0502020104020203" pitchFamily="34" charset="0"/>
                </a:rPr>
                <a:t>Emission Probability</a:t>
              </a:r>
              <a:r>
                <a:rPr lang="en-US" dirty="0">
                  <a:solidFill>
                    <a:srgbClr val="333333"/>
                  </a:solidFill>
                  <a:latin typeface="Gill Sans MT" panose="020B0502020104020203" pitchFamily="34" charset="0"/>
                </a:rPr>
                <a:t> of a word 'w' for tag 't':</a:t>
              </a:r>
            </a:p>
            <a:p>
              <a:r>
                <a:rPr lang="en-US" dirty="0">
                  <a:solidFill>
                    <a:srgbClr val="333333"/>
                  </a:solidFill>
                  <a:latin typeface="Gill Sans MT" panose="020B0502020104020203" pitchFamily="34" charset="0"/>
                </a:rPr>
                <a:t>P(</a:t>
              </a:r>
              <a:r>
                <a:rPr lang="en-US" dirty="0" err="1">
                  <a:solidFill>
                    <a:srgbClr val="70AD47">
                      <a:lumMod val="75000"/>
                    </a:srgbClr>
                  </a:solidFill>
                  <a:latin typeface="Gill Sans MT" panose="020B0502020104020203" pitchFamily="34" charset="0"/>
                </a:rPr>
                <a:t>w|t</a:t>
              </a:r>
              <a:r>
                <a:rPr lang="en-US" dirty="0">
                  <a:solidFill>
                    <a:srgbClr val="333333"/>
                  </a:solidFill>
                  <a:latin typeface="Gill Sans MT" panose="020B0502020104020203" pitchFamily="34" charset="0"/>
                </a:rPr>
                <a:t>) = </a:t>
              </a:r>
              <a:r>
                <a:rPr lang="en-US" dirty="0">
                  <a:solidFill>
                    <a:srgbClr val="4472C4">
                      <a:lumMod val="75000"/>
                    </a:srgbClr>
                  </a:solidFill>
                  <a:latin typeface="Gill Sans MT" panose="020B0502020104020203" pitchFamily="34" charset="0"/>
                </a:rPr>
                <a:t>Number of times w has been tagged t/Number of times t appears</a:t>
              </a:r>
            </a:p>
            <a:p>
              <a:r>
                <a:rPr lang="en-US" dirty="0">
                  <a:solidFill>
                    <a:srgbClr val="4472C4">
                      <a:lumMod val="75000"/>
                    </a:srgbClr>
                  </a:solidFill>
                  <a:latin typeface="Gill Sans MT" panose="020B0502020104020203" pitchFamily="34" charset="0"/>
                </a:rPr>
                <a:t> </a:t>
              </a:r>
            </a:p>
            <a:p>
              <a:r>
                <a:rPr lang="en-US" b="1" dirty="0">
                  <a:solidFill>
                    <a:srgbClr val="333333"/>
                  </a:solidFill>
                  <a:latin typeface="Gill Sans MT" panose="020B0502020104020203" pitchFamily="34" charset="0"/>
                </a:rPr>
                <a:t>Transition Probability </a:t>
              </a:r>
              <a:r>
                <a:rPr lang="en-US" dirty="0">
                  <a:solidFill>
                    <a:srgbClr val="333333"/>
                  </a:solidFill>
                  <a:latin typeface="Gill Sans MT" panose="020B0502020104020203" pitchFamily="34" charset="0"/>
                </a:rPr>
                <a:t>of tag t1 followed by tag t2:</a:t>
              </a:r>
            </a:p>
            <a:p>
              <a:r>
                <a:rPr lang="en-US" dirty="0">
                  <a:solidFill>
                    <a:srgbClr val="333333"/>
                  </a:solidFill>
                  <a:latin typeface="Gill Sans MT" panose="020B0502020104020203" pitchFamily="34" charset="0"/>
                </a:rPr>
                <a:t>P(</a:t>
              </a:r>
              <a:r>
                <a:rPr lang="en-US" dirty="0">
                  <a:solidFill>
                    <a:srgbClr val="70AD47">
                      <a:lumMod val="75000"/>
                    </a:srgbClr>
                  </a:solidFill>
                  <a:latin typeface="Gill Sans MT" panose="020B0502020104020203" pitchFamily="34" charset="0"/>
                </a:rPr>
                <a:t>t2|t1</a:t>
              </a:r>
              <a:r>
                <a:rPr lang="en-US" dirty="0">
                  <a:solidFill>
                    <a:srgbClr val="333333"/>
                  </a:solidFill>
                  <a:latin typeface="Gill Sans MT" panose="020B0502020104020203" pitchFamily="34" charset="0"/>
                </a:rPr>
                <a:t>) = </a:t>
              </a:r>
              <a:r>
                <a:rPr lang="en-US" dirty="0">
                  <a:solidFill>
                    <a:srgbClr val="4472C4">
                      <a:lumMod val="75000"/>
                    </a:srgbClr>
                  </a:solidFill>
                  <a:latin typeface="Gill Sans MT" panose="020B0502020104020203" pitchFamily="34" charset="0"/>
                </a:rPr>
                <a:t>Number of times t1 is followed by tag t2/ Number of times t1 appears</a:t>
              </a:r>
            </a:p>
            <a:p>
              <a:endParaRPr lang="en-US" dirty="0">
                <a:solidFill>
                  <a:srgbClr val="4472C4">
                    <a:lumMod val="75000"/>
                  </a:srgbClr>
                </a:solidFill>
                <a:latin typeface="Gill Sans MT" panose="020B0502020104020203" pitchFamily="34" charset="0"/>
              </a:endParaRPr>
            </a:p>
            <a:p>
              <a:endParaRPr lang="en-US" dirty="0">
                <a:solidFill>
                  <a:srgbClr val="4472C4">
                    <a:lumMod val="75000"/>
                  </a:srgbClr>
                </a:solidFill>
                <a:latin typeface="Gill Sans MT" panose="020B0502020104020203" pitchFamily="34" charset="0"/>
              </a:endParaRPr>
            </a:p>
            <a:p>
              <a:endParaRPr lang="en-US" dirty="0">
                <a:solidFill>
                  <a:srgbClr val="4472C4">
                    <a:lumMod val="75000"/>
                  </a:srgbClr>
                </a:solidFill>
                <a:latin typeface="Gill Sans MT" panose="020B0502020104020203" pitchFamily="34" charset="0"/>
              </a:endParaRPr>
            </a:p>
            <a:p>
              <a:endParaRPr lang="en-US" dirty="0">
                <a:solidFill>
                  <a:srgbClr val="4472C4">
                    <a:lumMod val="75000"/>
                  </a:srgbClr>
                </a:solidFill>
                <a:latin typeface="Gill Sans MT" panose="020B0502020104020203" pitchFamily="34" charset="0"/>
              </a:endParaRPr>
            </a:p>
            <a:p>
              <a:r>
                <a:rPr lang="en-US" dirty="0">
                  <a:solidFill>
                    <a:srgbClr val="333333"/>
                  </a:solidFill>
                  <a:latin typeface="Gill Sans MT" panose="020B0502020104020203" pitchFamily="34" charset="0"/>
                </a:rPr>
                <a:t> </a:t>
              </a:r>
            </a:p>
            <a:p>
              <a:endParaRPr lang="en-US" dirty="0">
                <a:solidFill>
                  <a:srgbClr val="333333"/>
                </a:solidFill>
                <a:latin typeface="Gill Sans MT" panose="020B0502020104020203" pitchFamily="34" charset="0"/>
              </a:endParaRPr>
            </a:p>
            <a:p>
              <a:endParaRPr lang="en-US" dirty="0">
                <a:solidFill>
                  <a:srgbClr val="333333"/>
                </a:solidFill>
                <a:latin typeface="Gill Sans MT" panose="020B0502020104020203" pitchFamily="34" charset="0"/>
              </a:endParaRPr>
            </a:p>
            <a:p>
              <a:r>
                <a:rPr lang="en-US" dirty="0">
                  <a:solidFill>
                    <a:srgbClr val="333333"/>
                  </a:solidFill>
                  <a:latin typeface="Gill Sans MT" panose="020B0502020104020203" pitchFamily="34" charset="0"/>
                </a:rPr>
                <a:t>In other words, we assign the tag t to the word w which has the max P(</a:t>
              </a:r>
              <a:r>
                <a:rPr lang="en-US" dirty="0" err="1">
                  <a:solidFill>
                    <a:srgbClr val="70AD47">
                      <a:lumMod val="75000"/>
                    </a:srgbClr>
                  </a:solidFill>
                  <a:latin typeface="Gill Sans MT" panose="020B0502020104020203" pitchFamily="34" charset="0"/>
                </a:rPr>
                <a:t>tag|word</a:t>
              </a:r>
              <a:r>
                <a:rPr lang="en-US" dirty="0">
                  <a:solidFill>
                    <a:srgbClr val="333333"/>
                  </a:solidFill>
                  <a:latin typeface="Gill Sans MT" panose="020B0502020104020203" pitchFamily="34" charset="0"/>
                </a:rPr>
                <a:t>).  </a:t>
              </a:r>
            </a:p>
            <a:p>
              <a:endParaRPr lang="en-US" dirty="0">
                <a:solidFill>
                  <a:srgbClr val="4472C4">
                    <a:lumMod val="75000"/>
                  </a:srgbClr>
                </a:solidFill>
                <a:latin typeface="Gill Sans MT" panose="020B0502020104020203" pitchFamily="34" charset="0"/>
              </a:endParaRPr>
            </a:p>
          </p:txBody>
        </p:sp>
        <p:sp>
          <p:nvSpPr>
            <p:cNvPr id="8" name="TextBox 7"/>
            <p:cNvSpPr txBox="1"/>
            <p:nvPr/>
          </p:nvSpPr>
          <p:spPr>
            <a:xfrm>
              <a:off x="2281706" y="3338331"/>
              <a:ext cx="6065951" cy="646331"/>
            </a:xfrm>
            <a:prstGeom prst="rect">
              <a:avLst/>
            </a:prstGeom>
            <a:noFill/>
            <a:ln>
              <a:solidFill>
                <a:schemeClr val="bg2">
                  <a:lumMod val="90000"/>
                </a:schemeClr>
              </a:solidFill>
            </a:ln>
          </p:spPr>
          <p:txBody>
            <a:bodyPr wrap="square" rtlCol="0">
              <a:spAutoFit/>
            </a:bodyPr>
            <a:lstStyle/>
            <a:p>
              <a:r>
                <a:rPr lang="en-US" dirty="0">
                  <a:solidFill>
                    <a:srgbClr val="4472C4">
                      <a:lumMod val="50000"/>
                    </a:srgbClr>
                  </a:solidFill>
                  <a:latin typeface="Gill Sans MT" panose="020B0502020104020203" pitchFamily="34" charset="0"/>
                </a:rPr>
                <a:t>P(</a:t>
              </a:r>
              <a:r>
                <a:rPr lang="en-US" dirty="0" err="1">
                  <a:solidFill>
                    <a:srgbClr val="70AD47">
                      <a:lumMod val="75000"/>
                    </a:srgbClr>
                  </a:solidFill>
                  <a:latin typeface="Gill Sans MT" panose="020B0502020104020203" pitchFamily="34" charset="0"/>
                </a:rPr>
                <a:t>tag|word</a:t>
              </a:r>
              <a:r>
                <a:rPr lang="en-US" dirty="0">
                  <a:solidFill>
                    <a:srgbClr val="4472C4">
                      <a:lumMod val="50000"/>
                    </a:srgbClr>
                  </a:solidFill>
                  <a:latin typeface="Gill Sans MT" panose="020B0502020104020203" pitchFamily="34" charset="0"/>
                </a:rPr>
                <a:t>)</a:t>
              </a:r>
              <a:r>
                <a:rPr lang="en-US" dirty="0">
                  <a:solidFill>
                    <a:srgbClr val="333333"/>
                  </a:solidFill>
                  <a:latin typeface="Gill Sans MT" panose="020B0502020104020203" pitchFamily="34" charset="0"/>
                </a:rPr>
                <a:t> = </a:t>
              </a:r>
              <a:r>
                <a:rPr lang="en-US" dirty="0">
                  <a:solidFill>
                    <a:srgbClr val="4472C4">
                      <a:lumMod val="50000"/>
                    </a:srgbClr>
                  </a:solidFill>
                  <a:latin typeface="Gill Sans MT" panose="020B0502020104020203" pitchFamily="34" charset="0"/>
                </a:rPr>
                <a:t>P(</a:t>
              </a:r>
              <a:r>
                <a:rPr lang="en-US" dirty="0" err="1">
                  <a:solidFill>
                    <a:srgbClr val="70AD47">
                      <a:lumMod val="75000"/>
                    </a:srgbClr>
                  </a:solidFill>
                  <a:latin typeface="Gill Sans MT" panose="020B0502020104020203" pitchFamily="34" charset="0"/>
                </a:rPr>
                <a:t>word|tag</a:t>
              </a:r>
              <a:r>
                <a:rPr lang="en-US" dirty="0">
                  <a:solidFill>
                    <a:srgbClr val="4472C4">
                      <a:lumMod val="50000"/>
                    </a:srgbClr>
                  </a:solidFill>
                  <a:latin typeface="Gill Sans MT" panose="020B0502020104020203" pitchFamily="34" charset="0"/>
                </a:rPr>
                <a:t>) * P(</a:t>
              </a:r>
              <a:r>
                <a:rPr lang="en-US" dirty="0" err="1">
                  <a:solidFill>
                    <a:srgbClr val="70AD47">
                      <a:lumMod val="75000"/>
                    </a:srgbClr>
                  </a:solidFill>
                  <a:latin typeface="Gill Sans MT" panose="020B0502020104020203" pitchFamily="34" charset="0"/>
                </a:rPr>
                <a:t>tag|previous</a:t>
              </a:r>
              <a:r>
                <a:rPr lang="en-US" dirty="0">
                  <a:solidFill>
                    <a:srgbClr val="70AD47">
                      <a:lumMod val="75000"/>
                    </a:srgbClr>
                  </a:solidFill>
                  <a:latin typeface="Gill Sans MT" panose="020B0502020104020203" pitchFamily="34" charset="0"/>
                </a:rPr>
                <a:t> tag</a:t>
              </a:r>
              <a:r>
                <a:rPr lang="en-US" dirty="0">
                  <a:solidFill>
                    <a:srgbClr val="4472C4">
                      <a:lumMod val="50000"/>
                    </a:srgbClr>
                  </a:solidFill>
                  <a:latin typeface="Gill Sans MT" panose="020B0502020104020203" pitchFamily="34" charset="0"/>
                </a:rPr>
                <a:t>)</a:t>
              </a:r>
            </a:p>
            <a:p>
              <a:r>
                <a:rPr lang="en-US" dirty="0">
                  <a:solidFill>
                    <a:srgbClr val="333333"/>
                  </a:solidFill>
                  <a:latin typeface="Gill Sans MT" panose="020B0502020104020203" pitchFamily="34" charset="0"/>
                </a:rPr>
                <a:t>                    = </a:t>
              </a:r>
              <a:r>
                <a:rPr lang="en-US" dirty="0">
                  <a:solidFill>
                    <a:srgbClr val="4472C4">
                      <a:lumMod val="75000"/>
                    </a:srgbClr>
                  </a:solidFill>
                  <a:latin typeface="Gill Sans MT" panose="020B0502020104020203" pitchFamily="34" charset="0"/>
                </a:rPr>
                <a:t>Emission probability </a:t>
              </a:r>
              <a:r>
                <a:rPr lang="en-US" dirty="0">
                  <a:solidFill>
                    <a:srgbClr val="70AD47">
                      <a:lumMod val="75000"/>
                    </a:srgbClr>
                  </a:solidFill>
                  <a:latin typeface="Gill Sans MT" panose="020B0502020104020203" pitchFamily="34" charset="0"/>
                </a:rPr>
                <a:t>*</a:t>
              </a:r>
              <a:r>
                <a:rPr lang="en-US" dirty="0">
                  <a:solidFill>
                    <a:srgbClr val="4472C4">
                      <a:lumMod val="75000"/>
                    </a:srgbClr>
                  </a:solidFill>
                  <a:latin typeface="Gill Sans MT" panose="020B0502020104020203" pitchFamily="34" charset="0"/>
                </a:rPr>
                <a:t> Transition probability</a:t>
              </a:r>
            </a:p>
          </p:txBody>
        </p:sp>
      </p:grpSp>
      <p:sp>
        <p:nvSpPr>
          <p:cNvPr id="5" name="Title 4">
            <a:extLst>
              <a:ext uri="{FF2B5EF4-FFF2-40B4-BE49-F238E27FC236}">
                <a16:creationId xmlns:a16="http://schemas.microsoft.com/office/drawing/2014/main" id="{A131AC5A-69E3-486F-99C8-F08501615F47}"/>
              </a:ext>
            </a:extLst>
          </p:cNvPr>
          <p:cNvSpPr>
            <a:spLocks noGrp="1"/>
          </p:cNvSpPr>
          <p:nvPr>
            <p:ph type="title"/>
          </p:nvPr>
        </p:nvSpPr>
        <p:spPr/>
        <p:txBody>
          <a:bodyPr/>
          <a:lstStyle/>
          <a:p>
            <a:r>
              <a:rPr lang="en-IN" dirty="0"/>
              <a:t>POS - TAGGING</a:t>
            </a:r>
          </a:p>
        </p:txBody>
      </p:sp>
    </p:spTree>
    <p:extLst>
      <p:ext uri="{BB962C8B-B14F-4D97-AF65-F5344CB8AC3E}">
        <p14:creationId xmlns:p14="http://schemas.microsoft.com/office/powerpoint/2010/main" val="655507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E399D2-D880-4C9C-8898-7CFE1B0AFB88}"/>
              </a:ext>
            </a:extLst>
          </p:cNvPr>
          <p:cNvSpPr>
            <a:spLocks noGrp="1"/>
          </p:cNvSpPr>
          <p:nvPr>
            <p:ph type="dt" sz="half" idx="10"/>
          </p:nvPr>
        </p:nvSpPr>
        <p:spPr/>
        <p:txBody>
          <a:bodyPr/>
          <a:lstStyle/>
          <a:p>
            <a:fld id="{9E6D2E29-3933-614D-82C7-D215195ADAE0}" type="datetime1">
              <a:rPr lang="en-IN" smtClean="0"/>
              <a:t>18-04-2021</a:t>
            </a:fld>
            <a:endParaRPr lang="en-IN"/>
          </a:p>
        </p:txBody>
      </p:sp>
      <p:sp>
        <p:nvSpPr>
          <p:cNvPr id="3" name="Slide Number Placeholder 2">
            <a:extLst>
              <a:ext uri="{FF2B5EF4-FFF2-40B4-BE49-F238E27FC236}">
                <a16:creationId xmlns:a16="http://schemas.microsoft.com/office/drawing/2014/main" id="{F903C3F3-653F-49B5-A45D-20BF5F77E505}"/>
              </a:ext>
            </a:extLst>
          </p:cNvPr>
          <p:cNvSpPr>
            <a:spLocks noGrp="1"/>
          </p:cNvSpPr>
          <p:nvPr>
            <p:ph type="sldNum" sz="quarter" idx="12"/>
          </p:nvPr>
        </p:nvSpPr>
        <p:spPr/>
        <p:txBody>
          <a:bodyPr/>
          <a:lstStyle/>
          <a:p>
            <a:fld id="{273EEA2F-D825-49D3-9C25-497F06EFD3F7}" type="slidenum">
              <a:rPr lang="en-IN" smtClean="0"/>
              <a:t>21</a:t>
            </a:fld>
            <a:endParaRPr lang="en-IN"/>
          </a:p>
        </p:txBody>
      </p:sp>
      <p:sp>
        <p:nvSpPr>
          <p:cNvPr id="5" name="Title 4">
            <a:extLst>
              <a:ext uri="{FF2B5EF4-FFF2-40B4-BE49-F238E27FC236}">
                <a16:creationId xmlns:a16="http://schemas.microsoft.com/office/drawing/2014/main" id="{37F9395B-72B0-4A62-ACE5-F80E0CABDF87}"/>
              </a:ext>
            </a:extLst>
          </p:cNvPr>
          <p:cNvSpPr>
            <a:spLocks noGrp="1"/>
          </p:cNvSpPr>
          <p:nvPr>
            <p:ph type="title"/>
          </p:nvPr>
        </p:nvSpPr>
        <p:spPr/>
        <p:txBody>
          <a:bodyPr/>
          <a:lstStyle/>
          <a:p>
            <a:r>
              <a:rPr lang="en-US" dirty="0"/>
              <a:t>Viterbi</a:t>
            </a:r>
            <a:endParaRPr lang="en-IN" dirty="0"/>
          </a:p>
        </p:txBody>
      </p:sp>
      <p:graphicFrame>
        <p:nvGraphicFramePr>
          <p:cNvPr id="6" name="Table 6">
            <a:extLst>
              <a:ext uri="{FF2B5EF4-FFF2-40B4-BE49-F238E27FC236}">
                <a16:creationId xmlns:a16="http://schemas.microsoft.com/office/drawing/2014/main" id="{5F5679E5-3707-4B5E-B533-092DCABE1BAC}"/>
              </a:ext>
            </a:extLst>
          </p:cNvPr>
          <p:cNvGraphicFramePr>
            <a:graphicFrameLocks noGrp="1"/>
          </p:cNvGraphicFramePr>
          <p:nvPr/>
        </p:nvGraphicFramePr>
        <p:xfrm>
          <a:off x="654644" y="3862624"/>
          <a:ext cx="2306041" cy="1491441"/>
        </p:xfrm>
        <a:graphic>
          <a:graphicData uri="http://schemas.openxmlformats.org/drawingml/2006/table">
            <a:tbl>
              <a:tblPr firstRow="1" bandRow="1">
                <a:tableStyleId>{5C22544A-7EE6-4342-B048-85BDC9FD1C3A}</a:tableStyleId>
              </a:tblPr>
              <a:tblGrid>
                <a:gridCol w="461208">
                  <a:extLst>
                    <a:ext uri="{9D8B030D-6E8A-4147-A177-3AD203B41FA5}">
                      <a16:colId xmlns:a16="http://schemas.microsoft.com/office/drawing/2014/main" val="2037479464"/>
                    </a:ext>
                  </a:extLst>
                </a:gridCol>
                <a:gridCol w="453063">
                  <a:extLst>
                    <a:ext uri="{9D8B030D-6E8A-4147-A177-3AD203B41FA5}">
                      <a16:colId xmlns:a16="http://schemas.microsoft.com/office/drawing/2014/main" val="1915387422"/>
                    </a:ext>
                  </a:extLst>
                </a:gridCol>
                <a:gridCol w="457545">
                  <a:extLst>
                    <a:ext uri="{9D8B030D-6E8A-4147-A177-3AD203B41FA5}">
                      <a16:colId xmlns:a16="http://schemas.microsoft.com/office/drawing/2014/main" val="2054066532"/>
                    </a:ext>
                  </a:extLst>
                </a:gridCol>
                <a:gridCol w="475849">
                  <a:extLst>
                    <a:ext uri="{9D8B030D-6E8A-4147-A177-3AD203B41FA5}">
                      <a16:colId xmlns:a16="http://schemas.microsoft.com/office/drawing/2014/main" val="1304565130"/>
                    </a:ext>
                  </a:extLst>
                </a:gridCol>
                <a:gridCol w="458376">
                  <a:extLst>
                    <a:ext uri="{9D8B030D-6E8A-4147-A177-3AD203B41FA5}">
                      <a16:colId xmlns:a16="http://schemas.microsoft.com/office/drawing/2014/main" val="1292787244"/>
                    </a:ext>
                  </a:extLst>
                </a:gridCol>
              </a:tblGrid>
              <a:tr h="333201">
                <a:tc>
                  <a:txBody>
                    <a:bodyPr/>
                    <a:lstStyle/>
                    <a:p>
                      <a:endParaRPr lang="en-IN" sz="1100" dirty="0"/>
                    </a:p>
                  </a:txBody>
                  <a:tcPr marL="121920" marR="121920" marT="60960" marB="60960"/>
                </a:tc>
                <a:tc>
                  <a:txBody>
                    <a:bodyPr/>
                    <a:lstStyle/>
                    <a:p>
                      <a:r>
                        <a:rPr lang="en-US" sz="1100" dirty="0"/>
                        <a:t>N</a:t>
                      </a:r>
                      <a:endParaRPr lang="en-IN" sz="1100" dirty="0"/>
                    </a:p>
                  </a:txBody>
                  <a:tcPr marL="121920" marR="121920" marT="60960" marB="60960"/>
                </a:tc>
                <a:tc>
                  <a:txBody>
                    <a:bodyPr/>
                    <a:lstStyle/>
                    <a:p>
                      <a:r>
                        <a:rPr lang="en-US" sz="1100" dirty="0"/>
                        <a:t>M</a:t>
                      </a:r>
                      <a:endParaRPr lang="en-IN" sz="1100" dirty="0"/>
                    </a:p>
                  </a:txBody>
                  <a:tcPr marL="121920" marR="121920" marT="60960" marB="60960"/>
                </a:tc>
                <a:tc>
                  <a:txBody>
                    <a:bodyPr/>
                    <a:lstStyle/>
                    <a:p>
                      <a:r>
                        <a:rPr lang="en-US" sz="1100" dirty="0"/>
                        <a:t>V</a:t>
                      </a:r>
                      <a:endParaRPr lang="en-IN" sz="1100" dirty="0"/>
                    </a:p>
                  </a:txBody>
                  <a:tcPr marL="121920" marR="121920" marT="60960" marB="60960"/>
                </a:tc>
                <a:tc>
                  <a:txBody>
                    <a:bodyPr/>
                    <a:lstStyle/>
                    <a:p>
                      <a:r>
                        <a:rPr lang="en-US" sz="1100" dirty="0"/>
                        <a:t>&lt;E&gt;</a:t>
                      </a:r>
                      <a:endParaRPr lang="en-IN" sz="1100" dirty="0"/>
                    </a:p>
                  </a:txBody>
                  <a:tcPr marL="121920" marR="121920" marT="60960" marB="60960"/>
                </a:tc>
                <a:extLst>
                  <a:ext uri="{0D108BD9-81ED-4DB2-BD59-A6C34878D82A}">
                    <a16:rowId xmlns:a16="http://schemas.microsoft.com/office/drawing/2014/main" val="3342238808"/>
                  </a:ext>
                </a:extLst>
              </a:tr>
              <a:tr h="284480">
                <a:tc>
                  <a:txBody>
                    <a:bodyPr/>
                    <a:lstStyle/>
                    <a:p>
                      <a:r>
                        <a:rPr lang="en-US" sz="1100" dirty="0"/>
                        <a:t>&lt;S&gt;</a:t>
                      </a:r>
                      <a:endParaRPr lang="en-IN" sz="1100" dirty="0"/>
                    </a:p>
                  </a:txBody>
                  <a:tcPr marL="121920" marR="121920" marT="60960" marB="60960"/>
                </a:tc>
                <a:tc>
                  <a:txBody>
                    <a:bodyPr/>
                    <a:lstStyle/>
                    <a:p>
                      <a:r>
                        <a:rPr lang="en-US" sz="1100" dirty="0"/>
                        <a:t>3/4</a:t>
                      </a:r>
                      <a:endParaRPr lang="en-IN" sz="1100" dirty="0"/>
                    </a:p>
                  </a:txBody>
                  <a:tcPr marL="121920" marR="121920" marT="60960" marB="60960"/>
                </a:tc>
                <a:tc>
                  <a:txBody>
                    <a:bodyPr/>
                    <a:lstStyle/>
                    <a:p>
                      <a:r>
                        <a:rPr lang="en-US" sz="1100" dirty="0"/>
                        <a:t>1/4</a:t>
                      </a:r>
                      <a:endParaRPr lang="en-IN" sz="1100" dirty="0"/>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0</a:t>
                      </a:r>
                      <a:endParaRPr lang="en-IN" sz="1100" dirty="0"/>
                    </a:p>
                  </a:txBody>
                  <a:tcPr marL="121920" marR="121920" marT="60960" marB="60960"/>
                </a:tc>
                <a:extLst>
                  <a:ext uri="{0D108BD9-81ED-4DB2-BD59-A6C34878D82A}">
                    <a16:rowId xmlns:a16="http://schemas.microsoft.com/office/drawing/2014/main" val="1159997259"/>
                  </a:ext>
                </a:extLst>
              </a:tr>
              <a:tr h="284480">
                <a:tc>
                  <a:txBody>
                    <a:bodyPr/>
                    <a:lstStyle/>
                    <a:p>
                      <a:r>
                        <a:rPr lang="en-US" sz="1100" dirty="0"/>
                        <a:t>N</a:t>
                      </a:r>
                      <a:endParaRPr lang="en-IN" sz="1100" dirty="0"/>
                    </a:p>
                  </a:txBody>
                  <a:tcPr marL="121920" marR="121920" marT="60960" marB="60960"/>
                </a:tc>
                <a:tc>
                  <a:txBody>
                    <a:bodyPr/>
                    <a:lstStyle/>
                    <a:p>
                      <a:r>
                        <a:rPr lang="en-US" sz="1100" dirty="0"/>
                        <a:t>1/9</a:t>
                      </a:r>
                      <a:endParaRPr lang="en-IN" sz="1100" dirty="0"/>
                    </a:p>
                  </a:txBody>
                  <a:tcPr marL="121920" marR="121920" marT="60960" marB="60960"/>
                </a:tc>
                <a:tc>
                  <a:txBody>
                    <a:bodyPr/>
                    <a:lstStyle/>
                    <a:p>
                      <a:r>
                        <a:rPr lang="en-US" sz="1100" dirty="0"/>
                        <a:t>1/3</a:t>
                      </a:r>
                      <a:endParaRPr lang="en-IN" sz="1100" dirty="0"/>
                    </a:p>
                  </a:txBody>
                  <a:tcPr marL="121920" marR="121920" marT="60960" marB="60960"/>
                </a:tc>
                <a:tc>
                  <a:txBody>
                    <a:bodyPr/>
                    <a:lstStyle/>
                    <a:p>
                      <a:r>
                        <a:rPr lang="en-US" sz="1100" dirty="0"/>
                        <a:t>1/9</a:t>
                      </a:r>
                      <a:endParaRPr lang="en-IN" sz="1100" dirty="0"/>
                    </a:p>
                  </a:txBody>
                  <a:tcPr marL="121920" marR="121920" marT="60960" marB="60960"/>
                </a:tc>
                <a:tc>
                  <a:txBody>
                    <a:bodyPr/>
                    <a:lstStyle/>
                    <a:p>
                      <a:r>
                        <a:rPr lang="en-US" sz="1100" dirty="0"/>
                        <a:t>4/9</a:t>
                      </a:r>
                      <a:endParaRPr lang="en-IN" sz="1100" dirty="0"/>
                    </a:p>
                  </a:txBody>
                  <a:tcPr marL="121920" marR="121920" marT="60960" marB="60960"/>
                </a:tc>
                <a:extLst>
                  <a:ext uri="{0D108BD9-81ED-4DB2-BD59-A6C34878D82A}">
                    <a16:rowId xmlns:a16="http://schemas.microsoft.com/office/drawing/2014/main" val="3340750634"/>
                  </a:ext>
                </a:extLst>
              </a:tr>
              <a:tr h="284480">
                <a:tc>
                  <a:txBody>
                    <a:bodyPr/>
                    <a:lstStyle/>
                    <a:p>
                      <a:r>
                        <a:rPr lang="en-US" sz="1100" dirty="0"/>
                        <a:t>M</a:t>
                      </a:r>
                      <a:endParaRPr lang="en-IN" sz="1100" dirty="0"/>
                    </a:p>
                  </a:txBody>
                  <a:tcPr marL="121920" marR="121920" marT="60960" marB="60960"/>
                </a:tc>
                <a:tc>
                  <a:txBody>
                    <a:bodyPr/>
                    <a:lstStyle/>
                    <a:p>
                      <a:r>
                        <a:rPr lang="en-US" sz="1100" dirty="0"/>
                        <a:t>¼</a:t>
                      </a:r>
                      <a:endParaRPr lang="en-IN" sz="1100" dirty="0"/>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3/4</a:t>
                      </a:r>
                      <a:endParaRPr lang="en-IN" sz="1100" dirty="0"/>
                    </a:p>
                  </a:txBody>
                  <a:tcPr marL="121920" marR="121920" marT="60960" marB="60960"/>
                </a:tc>
                <a:tc>
                  <a:txBody>
                    <a:bodyPr/>
                    <a:lstStyle/>
                    <a:p>
                      <a:r>
                        <a:rPr lang="en-US" sz="1100" dirty="0"/>
                        <a:t>0</a:t>
                      </a:r>
                      <a:endParaRPr lang="en-IN" sz="1100" dirty="0"/>
                    </a:p>
                  </a:txBody>
                  <a:tcPr marL="121920" marR="121920" marT="60960" marB="60960"/>
                </a:tc>
                <a:extLst>
                  <a:ext uri="{0D108BD9-81ED-4DB2-BD59-A6C34878D82A}">
                    <a16:rowId xmlns:a16="http://schemas.microsoft.com/office/drawing/2014/main" val="321418225"/>
                  </a:ext>
                </a:extLst>
              </a:tr>
              <a:tr h="284480">
                <a:tc>
                  <a:txBody>
                    <a:bodyPr/>
                    <a:lstStyle/>
                    <a:p>
                      <a:r>
                        <a:rPr lang="en-US" sz="1100" dirty="0"/>
                        <a:t>V</a:t>
                      </a:r>
                      <a:endParaRPr lang="en-IN" sz="1100" dirty="0"/>
                    </a:p>
                  </a:txBody>
                  <a:tcPr marL="121920" marR="121920" marT="60960" marB="60960"/>
                </a:tc>
                <a:tc>
                  <a:txBody>
                    <a:bodyPr/>
                    <a:lstStyle/>
                    <a:p>
                      <a:r>
                        <a:rPr lang="en-US" sz="1100" dirty="0"/>
                        <a:t>1</a:t>
                      </a:r>
                      <a:endParaRPr lang="en-IN" sz="1100" dirty="0"/>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0</a:t>
                      </a:r>
                      <a:endParaRPr lang="en-IN" sz="1100" dirty="0"/>
                    </a:p>
                  </a:txBody>
                  <a:tcPr marL="121920" marR="121920" marT="60960" marB="60960"/>
                </a:tc>
                <a:extLst>
                  <a:ext uri="{0D108BD9-81ED-4DB2-BD59-A6C34878D82A}">
                    <a16:rowId xmlns:a16="http://schemas.microsoft.com/office/drawing/2014/main" val="579654376"/>
                  </a:ext>
                </a:extLst>
              </a:tr>
            </a:tbl>
          </a:graphicData>
        </a:graphic>
      </p:graphicFrame>
      <p:graphicFrame>
        <p:nvGraphicFramePr>
          <p:cNvPr id="8" name="Table 8">
            <a:extLst>
              <a:ext uri="{FF2B5EF4-FFF2-40B4-BE49-F238E27FC236}">
                <a16:creationId xmlns:a16="http://schemas.microsoft.com/office/drawing/2014/main" id="{737EB3D2-FDBA-4E5A-BD92-A44EFEE3B597}"/>
              </a:ext>
            </a:extLst>
          </p:cNvPr>
          <p:cNvGraphicFramePr>
            <a:graphicFrameLocks noGrp="1"/>
          </p:cNvGraphicFramePr>
          <p:nvPr/>
        </p:nvGraphicFramePr>
        <p:xfrm>
          <a:off x="702488" y="1108869"/>
          <a:ext cx="2210352" cy="2353153"/>
        </p:xfrm>
        <a:graphic>
          <a:graphicData uri="http://schemas.openxmlformats.org/drawingml/2006/table">
            <a:tbl>
              <a:tblPr firstRow="1" bandRow="1">
                <a:tableStyleId>{5C22544A-7EE6-4342-B048-85BDC9FD1C3A}</a:tableStyleId>
              </a:tblPr>
              <a:tblGrid>
                <a:gridCol w="552588">
                  <a:extLst>
                    <a:ext uri="{9D8B030D-6E8A-4147-A177-3AD203B41FA5}">
                      <a16:colId xmlns:a16="http://schemas.microsoft.com/office/drawing/2014/main" val="2191181543"/>
                    </a:ext>
                  </a:extLst>
                </a:gridCol>
                <a:gridCol w="552588">
                  <a:extLst>
                    <a:ext uri="{9D8B030D-6E8A-4147-A177-3AD203B41FA5}">
                      <a16:colId xmlns:a16="http://schemas.microsoft.com/office/drawing/2014/main" val="3941006729"/>
                    </a:ext>
                  </a:extLst>
                </a:gridCol>
                <a:gridCol w="552588">
                  <a:extLst>
                    <a:ext uri="{9D8B030D-6E8A-4147-A177-3AD203B41FA5}">
                      <a16:colId xmlns:a16="http://schemas.microsoft.com/office/drawing/2014/main" val="1147013389"/>
                    </a:ext>
                  </a:extLst>
                </a:gridCol>
                <a:gridCol w="552588">
                  <a:extLst>
                    <a:ext uri="{9D8B030D-6E8A-4147-A177-3AD203B41FA5}">
                      <a16:colId xmlns:a16="http://schemas.microsoft.com/office/drawing/2014/main" val="1711583996"/>
                    </a:ext>
                  </a:extLst>
                </a:gridCol>
              </a:tblGrid>
              <a:tr h="284480">
                <a:tc>
                  <a:txBody>
                    <a:bodyPr/>
                    <a:lstStyle/>
                    <a:p>
                      <a:endParaRPr lang="en-IN" sz="1100"/>
                    </a:p>
                  </a:txBody>
                  <a:tcPr marL="121920" marR="121920" marT="60960" marB="60960"/>
                </a:tc>
                <a:tc>
                  <a:txBody>
                    <a:bodyPr/>
                    <a:lstStyle/>
                    <a:p>
                      <a:r>
                        <a:rPr lang="en-US" sz="1100" dirty="0"/>
                        <a:t>N</a:t>
                      </a:r>
                      <a:endParaRPr lang="en-IN" sz="1100" dirty="0"/>
                    </a:p>
                  </a:txBody>
                  <a:tcPr marL="121920" marR="121920" marT="60960" marB="60960"/>
                </a:tc>
                <a:tc>
                  <a:txBody>
                    <a:bodyPr/>
                    <a:lstStyle/>
                    <a:p>
                      <a:r>
                        <a:rPr lang="en-US" sz="1100" dirty="0"/>
                        <a:t>M</a:t>
                      </a:r>
                      <a:endParaRPr lang="en-IN" sz="1100" dirty="0"/>
                    </a:p>
                  </a:txBody>
                  <a:tcPr marL="121920" marR="121920" marT="60960" marB="60960"/>
                </a:tc>
                <a:tc>
                  <a:txBody>
                    <a:bodyPr/>
                    <a:lstStyle/>
                    <a:p>
                      <a:r>
                        <a:rPr lang="en-US" sz="1100" dirty="0"/>
                        <a:t>V</a:t>
                      </a:r>
                      <a:endParaRPr lang="en-IN" sz="1100" dirty="0"/>
                    </a:p>
                  </a:txBody>
                  <a:tcPr marL="121920" marR="121920" marT="60960" marB="60960"/>
                </a:tc>
                <a:extLst>
                  <a:ext uri="{0D108BD9-81ED-4DB2-BD59-A6C34878D82A}">
                    <a16:rowId xmlns:a16="http://schemas.microsoft.com/office/drawing/2014/main" val="3481323094"/>
                  </a:ext>
                </a:extLst>
              </a:tr>
              <a:tr h="326233">
                <a:tc>
                  <a:txBody>
                    <a:bodyPr/>
                    <a:lstStyle/>
                    <a:p>
                      <a:r>
                        <a:rPr lang="en-US" sz="1100" dirty="0"/>
                        <a:t>Mary</a:t>
                      </a:r>
                      <a:endParaRPr lang="en-IN" sz="1100" dirty="0"/>
                    </a:p>
                  </a:txBody>
                  <a:tcPr marL="121920" marR="121920" marT="60960" marB="60960"/>
                </a:tc>
                <a:tc>
                  <a:txBody>
                    <a:bodyPr/>
                    <a:lstStyle/>
                    <a:p>
                      <a:pPr marL="0" algn="l" defTabSz="685800" rtl="0" eaLnBrk="1" latinLnBrk="0" hangingPunct="1"/>
                      <a:r>
                        <a:rPr lang="en-US" sz="1100" kern="1200" dirty="0">
                          <a:solidFill>
                            <a:schemeClr val="dk1"/>
                          </a:solidFill>
                          <a:latin typeface="+mn-lt"/>
                          <a:ea typeface="+mn-ea"/>
                          <a:cs typeface="+mn-cs"/>
                        </a:rPr>
                        <a:t>4/9</a:t>
                      </a:r>
                      <a:endParaRPr lang="en-IN" sz="1100" kern="1200" dirty="0">
                        <a:solidFill>
                          <a:schemeClr val="dk1"/>
                        </a:solidFill>
                        <a:latin typeface="+mn-lt"/>
                        <a:ea typeface="+mn-ea"/>
                        <a:cs typeface="+mn-cs"/>
                      </a:endParaRPr>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0</a:t>
                      </a:r>
                      <a:endParaRPr lang="en-IN" sz="1100" dirty="0"/>
                    </a:p>
                  </a:txBody>
                  <a:tcPr marL="121920" marR="121920" marT="60960" marB="60960"/>
                </a:tc>
                <a:extLst>
                  <a:ext uri="{0D108BD9-81ED-4DB2-BD59-A6C34878D82A}">
                    <a16:rowId xmlns:a16="http://schemas.microsoft.com/office/drawing/2014/main" val="896870715"/>
                  </a:ext>
                </a:extLst>
              </a:tr>
              <a:tr h="284480">
                <a:tc>
                  <a:txBody>
                    <a:bodyPr/>
                    <a:lstStyle/>
                    <a:p>
                      <a:r>
                        <a:rPr lang="en-US" sz="1100" dirty="0"/>
                        <a:t>Jane</a:t>
                      </a:r>
                      <a:endParaRPr lang="en-IN" sz="1100" dirty="0"/>
                    </a:p>
                  </a:txBody>
                  <a:tcPr marL="121920" marR="121920" marT="60960" marB="60960"/>
                </a:tc>
                <a:tc>
                  <a:txBody>
                    <a:bodyPr/>
                    <a:lstStyle/>
                    <a:p>
                      <a:pPr marL="0" algn="l" defTabSz="685800" rtl="0" eaLnBrk="1" latinLnBrk="0" hangingPunct="1"/>
                      <a:r>
                        <a:rPr lang="en-US" sz="1100" kern="1200" dirty="0">
                          <a:solidFill>
                            <a:schemeClr val="dk1"/>
                          </a:solidFill>
                          <a:latin typeface="+mn-lt"/>
                          <a:ea typeface="+mn-ea"/>
                          <a:cs typeface="+mn-cs"/>
                        </a:rPr>
                        <a:t>2/9</a:t>
                      </a:r>
                      <a:endParaRPr lang="en-IN" sz="1100" kern="1200" dirty="0">
                        <a:solidFill>
                          <a:schemeClr val="dk1"/>
                        </a:solidFill>
                        <a:latin typeface="+mn-lt"/>
                        <a:ea typeface="+mn-ea"/>
                        <a:cs typeface="+mn-cs"/>
                      </a:endParaRPr>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0</a:t>
                      </a:r>
                      <a:endParaRPr lang="en-IN" sz="1100" dirty="0"/>
                    </a:p>
                  </a:txBody>
                  <a:tcPr marL="121920" marR="121920" marT="60960" marB="60960"/>
                </a:tc>
                <a:extLst>
                  <a:ext uri="{0D108BD9-81ED-4DB2-BD59-A6C34878D82A}">
                    <a16:rowId xmlns:a16="http://schemas.microsoft.com/office/drawing/2014/main" val="1665821767"/>
                  </a:ext>
                </a:extLst>
              </a:tr>
              <a:tr h="284480">
                <a:tc>
                  <a:txBody>
                    <a:bodyPr/>
                    <a:lstStyle/>
                    <a:p>
                      <a:r>
                        <a:rPr lang="en-US" sz="1100" dirty="0"/>
                        <a:t>Will</a:t>
                      </a:r>
                      <a:endParaRPr lang="en-IN" sz="1100" dirty="0"/>
                    </a:p>
                  </a:txBody>
                  <a:tcPr marL="121920" marR="121920" marT="60960" marB="60960"/>
                </a:tc>
                <a:tc>
                  <a:txBody>
                    <a:bodyPr/>
                    <a:lstStyle/>
                    <a:p>
                      <a:pPr marL="0" algn="l" defTabSz="685800" rtl="0" eaLnBrk="1" latinLnBrk="0" hangingPunct="1"/>
                      <a:r>
                        <a:rPr lang="en-US" sz="1100" kern="1200" dirty="0">
                          <a:solidFill>
                            <a:schemeClr val="dk1"/>
                          </a:solidFill>
                          <a:latin typeface="+mn-lt"/>
                          <a:ea typeface="+mn-ea"/>
                          <a:cs typeface="+mn-cs"/>
                        </a:rPr>
                        <a:t>1/9</a:t>
                      </a:r>
                      <a:endParaRPr lang="en-IN" sz="1100" kern="1200" dirty="0">
                        <a:solidFill>
                          <a:schemeClr val="dk1"/>
                        </a:solidFill>
                        <a:latin typeface="+mn-lt"/>
                        <a:ea typeface="+mn-ea"/>
                        <a:cs typeface="+mn-cs"/>
                      </a:endParaRPr>
                    </a:p>
                  </a:txBody>
                  <a:tcPr marL="121920" marR="121920" marT="60960" marB="60960"/>
                </a:tc>
                <a:tc>
                  <a:txBody>
                    <a:bodyPr/>
                    <a:lstStyle/>
                    <a:p>
                      <a:r>
                        <a:rPr lang="en-US" sz="1100" dirty="0"/>
                        <a:t>3/4</a:t>
                      </a:r>
                      <a:endParaRPr lang="en-IN" sz="1100" dirty="0"/>
                    </a:p>
                  </a:txBody>
                  <a:tcPr marL="121920" marR="121920" marT="60960" marB="60960"/>
                </a:tc>
                <a:tc>
                  <a:txBody>
                    <a:bodyPr/>
                    <a:lstStyle/>
                    <a:p>
                      <a:r>
                        <a:rPr lang="en-US" sz="1100" dirty="0"/>
                        <a:t>0</a:t>
                      </a:r>
                      <a:endParaRPr lang="en-IN" sz="1100" dirty="0"/>
                    </a:p>
                  </a:txBody>
                  <a:tcPr marL="121920" marR="121920" marT="60960" marB="60960"/>
                </a:tc>
                <a:extLst>
                  <a:ext uri="{0D108BD9-81ED-4DB2-BD59-A6C34878D82A}">
                    <a16:rowId xmlns:a16="http://schemas.microsoft.com/office/drawing/2014/main" val="3842128988"/>
                  </a:ext>
                </a:extLst>
              </a:tr>
              <a:tr h="284480">
                <a:tc>
                  <a:txBody>
                    <a:bodyPr/>
                    <a:lstStyle/>
                    <a:p>
                      <a:r>
                        <a:rPr lang="en-US" sz="1100" dirty="0"/>
                        <a:t>Spot</a:t>
                      </a:r>
                      <a:endParaRPr lang="en-IN" sz="1100" dirty="0"/>
                    </a:p>
                  </a:txBody>
                  <a:tcPr marL="121920" marR="121920" marT="60960" marB="60960"/>
                </a:tc>
                <a:tc>
                  <a:txBody>
                    <a:bodyPr/>
                    <a:lstStyle/>
                    <a:p>
                      <a:pPr marL="0" algn="l" defTabSz="685800" rtl="0" eaLnBrk="1" latinLnBrk="0" hangingPunct="1"/>
                      <a:r>
                        <a:rPr lang="en-US" sz="1100" kern="1200" dirty="0">
                          <a:solidFill>
                            <a:schemeClr val="dk1"/>
                          </a:solidFill>
                          <a:latin typeface="+mn-lt"/>
                          <a:ea typeface="+mn-ea"/>
                          <a:cs typeface="+mn-cs"/>
                        </a:rPr>
                        <a:t>2/9 </a:t>
                      </a:r>
                      <a:endParaRPr lang="en-IN" sz="1100" kern="1200" dirty="0">
                        <a:solidFill>
                          <a:schemeClr val="dk1"/>
                        </a:solidFill>
                        <a:latin typeface="+mn-lt"/>
                        <a:ea typeface="+mn-ea"/>
                        <a:cs typeface="+mn-cs"/>
                      </a:endParaRPr>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1/4</a:t>
                      </a:r>
                      <a:endParaRPr lang="en-IN" sz="1100" dirty="0"/>
                    </a:p>
                  </a:txBody>
                  <a:tcPr marL="121920" marR="121920" marT="60960" marB="60960"/>
                </a:tc>
                <a:extLst>
                  <a:ext uri="{0D108BD9-81ED-4DB2-BD59-A6C34878D82A}">
                    <a16:rowId xmlns:a16="http://schemas.microsoft.com/office/drawing/2014/main" val="3403854627"/>
                  </a:ext>
                </a:extLst>
              </a:tr>
              <a:tr h="284480">
                <a:tc>
                  <a:txBody>
                    <a:bodyPr/>
                    <a:lstStyle/>
                    <a:p>
                      <a:r>
                        <a:rPr lang="en-US" sz="1100" dirty="0"/>
                        <a:t>Can</a:t>
                      </a:r>
                      <a:endParaRPr lang="en-IN" sz="1100" dirty="0"/>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1/4</a:t>
                      </a:r>
                      <a:endParaRPr lang="en-IN" sz="1100" dirty="0"/>
                    </a:p>
                  </a:txBody>
                  <a:tcPr marL="121920" marR="121920" marT="60960" marB="60960"/>
                </a:tc>
                <a:tc>
                  <a:txBody>
                    <a:bodyPr/>
                    <a:lstStyle/>
                    <a:p>
                      <a:r>
                        <a:rPr lang="en-US" sz="1100" dirty="0"/>
                        <a:t>0</a:t>
                      </a:r>
                      <a:endParaRPr lang="en-IN" sz="1100" dirty="0"/>
                    </a:p>
                  </a:txBody>
                  <a:tcPr marL="121920" marR="121920" marT="60960" marB="60960"/>
                </a:tc>
                <a:extLst>
                  <a:ext uri="{0D108BD9-81ED-4DB2-BD59-A6C34878D82A}">
                    <a16:rowId xmlns:a16="http://schemas.microsoft.com/office/drawing/2014/main" val="203836832"/>
                  </a:ext>
                </a:extLst>
              </a:tr>
              <a:tr h="284480">
                <a:tc>
                  <a:txBody>
                    <a:bodyPr/>
                    <a:lstStyle/>
                    <a:p>
                      <a:r>
                        <a:rPr lang="en-US" sz="1100" dirty="0"/>
                        <a:t>see</a:t>
                      </a:r>
                      <a:endParaRPr lang="en-IN" sz="1100" dirty="0"/>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1/2</a:t>
                      </a:r>
                      <a:endParaRPr lang="en-IN" sz="1100" dirty="0"/>
                    </a:p>
                  </a:txBody>
                  <a:tcPr marL="121920" marR="121920" marT="60960" marB="60960"/>
                </a:tc>
                <a:extLst>
                  <a:ext uri="{0D108BD9-81ED-4DB2-BD59-A6C34878D82A}">
                    <a16:rowId xmlns:a16="http://schemas.microsoft.com/office/drawing/2014/main" val="796358840"/>
                  </a:ext>
                </a:extLst>
              </a:tr>
              <a:tr h="284480">
                <a:tc>
                  <a:txBody>
                    <a:bodyPr/>
                    <a:lstStyle/>
                    <a:p>
                      <a:r>
                        <a:rPr lang="en-US" sz="1100" dirty="0"/>
                        <a:t>pat</a:t>
                      </a:r>
                      <a:endParaRPr lang="en-IN" sz="1100" dirty="0"/>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1/4</a:t>
                      </a:r>
                      <a:endParaRPr lang="en-IN" sz="1100" dirty="0"/>
                    </a:p>
                  </a:txBody>
                  <a:tcPr marL="121920" marR="121920" marT="60960" marB="60960"/>
                </a:tc>
                <a:extLst>
                  <a:ext uri="{0D108BD9-81ED-4DB2-BD59-A6C34878D82A}">
                    <a16:rowId xmlns:a16="http://schemas.microsoft.com/office/drawing/2014/main" val="2066900311"/>
                  </a:ext>
                </a:extLst>
              </a:tr>
            </a:tbl>
          </a:graphicData>
        </a:graphic>
      </p:graphicFrame>
      <p:sp>
        <p:nvSpPr>
          <p:cNvPr id="10" name="TextBox 9">
            <a:extLst>
              <a:ext uri="{FF2B5EF4-FFF2-40B4-BE49-F238E27FC236}">
                <a16:creationId xmlns:a16="http://schemas.microsoft.com/office/drawing/2014/main" id="{B80206B9-561F-4B07-B6A6-CBCCEA1411E5}"/>
              </a:ext>
            </a:extLst>
          </p:cNvPr>
          <p:cNvSpPr txBox="1"/>
          <p:nvPr/>
        </p:nvSpPr>
        <p:spPr>
          <a:xfrm>
            <a:off x="231311" y="3438448"/>
            <a:ext cx="3152707" cy="297454"/>
          </a:xfrm>
          <a:prstGeom prst="rect">
            <a:avLst/>
          </a:prstGeom>
          <a:noFill/>
        </p:spPr>
        <p:txBody>
          <a:bodyPr wrap="square" rtlCol="0">
            <a:spAutoFit/>
          </a:bodyPr>
          <a:lstStyle/>
          <a:p>
            <a:pPr algn="ctr"/>
            <a:r>
              <a:rPr lang="en-US" sz="1333" dirty="0"/>
              <a:t>Emission Probability Matrix</a:t>
            </a:r>
            <a:endParaRPr lang="en-IN" sz="1333" dirty="0"/>
          </a:p>
        </p:txBody>
      </p:sp>
      <p:sp>
        <p:nvSpPr>
          <p:cNvPr id="11" name="TextBox 10">
            <a:extLst>
              <a:ext uri="{FF2B5EF4-FFF2-40B4-BE49-F238E27FC236}">
                <a16:creationId xmlns:a16="http://schemas.microsoft.com/office/drawing/2014/main" id="{27A0DF69-4DCA-4B08-8349-60866E3F5F90}"/>
              </a:ext>
            </a:extLst>
          </p:cNvPr>
          <p:cNvSpPr txBox="1"/>
          <p:nvPr/>
        </p:nvSpPr>
        <p:spPr>
          <a:xfrm>
            <a:off x="231311" y="5673174"/>
            <a:ext cx="3152707" cy="297454"/>
          </a:xfrm>
          <a:prstGeom prst="rect">
            <a:avLst/>
          </a:prstGeom>
          <a:noFill/>
        </p:spPr>
        <p:txBody>
          <a:bodyPr wrap="square" rtlCol="0">
            <a:spAutoFit/>
          </a:bodyPr>
          <a:lstStyle/>
          <a:p>
            <a:pPr algn="ctr"/>
            <a:r>
              <a:rPr lang="en-US" sz="1333" dirty="0"/>
              <a:t>Transition Probability Matrix</a:t>
            </a:r>
            <a:endParaRPr lang="en-IN" sz="1333" dirty="0"/>
          </a:p>
        </p:txBody>
      </p:sp>
      <p:grpSp>
        <p:nvGrpSpPr>
          <p:cNvPr id="151" name="Group 150">
            <a:extLst>
              <a:ext uri="{FF2B5EF4-FFF2-40B4-BE49-F238E27FC236}">
                <a16:creationId xmlns:a16="http://schemas.microsoft.com/office/drawing/2014/main" id="{9D060AEF-B772-4C1D-8D0F-C538EBBC2F49}"/>
              </a:ext>
            </a:extLst>
          </p:cNvPr>
          <p:cNvGrpSpPr/>
          <p:nvPr/>
        </p:nvGrpSpPr>
        <p:grpSpPr>
          <a:xfrm>
            <a:off x="4495773" y="2172552"/>
            <a:ext cx="6294539" cy="2653176"/>
            <a:chOff x="3496820" y="1619607"/>
            <a:chExt cx="4720904" cy="1989882"/>
          </a:xfrm>
        </p:grpSpPr>
        <p:sp>
          <p:nvSpPr>
            <p:cNvPr id="12" name="Oval 11">
              <a:extLst>
                <a:ext uri="{FF2B5EF4-FFF2-40B4-BE49-F238E27FC236}">
                  <a16:creationId xmlns:a16="http://schemas.microsoft.com/office/drawing/2014/main" id="{5312E317-6415-430C-8974-034EB36BC325}"/>
                </a:ext>
              </a:extLst>
            </p:cNvPr>
            <p:cNvSpPr/>
            <p:nvPr/>
          </p:nvSpPr>
          <p:spPr>
            <a:xfrm>
              <a:off x="4703475" y="1882798"/>
              <a:ext cx="269715" cy="24997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a:t>
              </a:r>
              <a:endParaRPr lang="en-IN" sz="1200" dirty="0"/>
            </a:p>
          </p:txBody>
        </p:sp>
        <p:sp>
          <p:nvSpPr>
            <p:cNvPr id="13" name="Oval 12">
              <a:extLst>
                <a:ext uri="{FF2B5EF4-FFF2-40B4-BE49-F238E27FC236}">
                  <a16:creationId xmlns:a16="http://schemas.microsoft.com/office/drawing/2014/main" id="{60D1D21C-372E-4A1C-A8B9-E5AA7CF2D1DA}"/>
                </a:ext>
              </a:extLst>
            </p:cNvPr>
            <p:cNvSpPr/>
            <p:nvPr/>
          </p:nvSpPr>
          <p:spPr>
            <a:xfrm>
              <a:off x="5367342" y="1882797"/>
              <a:ext cx="269715" cy="24997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a:t>
              </a:r>
              <a:endParaRPr lang="en-IN" sz="1200" dirty="0"/>
            </a:p>
          </p:txBody>
        </p:sp>
        <p:sp>
          <p:nvSpPr>
            <p:cNvPr id="16" name="Oval 15">
              <a:extLst>
                <a:ext uri="{FF2B5EF4-FFF2-40B4-BE49-F238E27FC236}">
                  <a16:creationId xmlns:a16="http://schemas.microsoft.com/office/drawing/2014/main" id="{CEA1CC8B-9BBA-4DA0-BFD3-085E6F69CD11}"/>
                </a:ext>
              </a:extLst>
            </p:cNvPr>
            <p:cNvSpPr/>
            <p:nvPr/>
          </p:nvSpPr>
          <p:spPr>
            <a:xfrm>
              <a:off x="4703475" y="2510908"/>
              <a:ext cx="269715" cy="24997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t>
              </a:r>
              <a:endParaRPr lang="en-IN" sz="1200" dirty="0"/>
            </a:p>
          </p:txBody>
        </p:sp>
        <p:sp>
          <p:nvSpPr>
            <p:cNvPr id="17" name="Oval 16">
              <a:extLst>
                <a:ext uri="{FF2B5EF4-FFF2-40B4-BE49-F238E27FC236}">
                  <a16:creationId xmlns:a16="http://schemas.microsoft.com/office/drawing/2014/main" id="{F4833405-1963-43C8-9C34-D0A95EF93FCF}"/>
                </a:ext>
              </a:extLst>
            </p:cNvPr>
            <p:cNvSpPr/>
            <p:nvPr/>
          </p:nvSpPr>
          <p:spPr>
            <a:xfrm>
              <a:off x="5367342" y="2510907"/>
              <a:ext cx="269715" cy="24997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t>
              </a:r>
              <a:endParaRPr lang="en-IN" sz="1200" dirty="0"/>
            </a:p>
          </p:txBody>
        </p:sp>
        <p:sp>
          <p:nvSpPr>
            <p:cNvPr id="20" name="Oval 19">
              <a:extLst>
                <a:ext uri="{FF2B5EF4-FFF2-40B4-BE49-F238E27FC236}">
                  <a16:creationId xmlns:a16="http://schemas.microsoft.com/office/drawing/2014/main" id="{A6326432-F3F1-4D07-8B70-BD54EAFE44EB}"/>
                </a:ext>
              </a:extLst>
            </p:cNvPr>
            <p:cNvSpPr/>
            <p:nvPr/>
          </p:nvSpPr>
          <p:spPr>
            <a:xfrm>
              <a:off x="4703475" y="3139018"/>
              <a:ext cx="269715" cy="249979"/>
            </a:xfrm>
            <a:prstGeom prst="ellipse">
              <a:avLst/>
            </a:prstGeom>
            <a:solidFill>
              <a:srgbClr val="E7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a:t>
              </a:r>
              <a:endParaRPr lang="en-IN" sz="1200" dirty="0"/>
            </a:p>
          </p:txBody>
        </p:sp>
        <p:sp>
          <p:nvSpPr>
            <p:cNvPr id="21" name="Oval 20">
              <a:extLst>
                <a:ext uri="{FF2B5EF4-FFF2-40B4-BE49-F238E27FC236}">
                  <a16:creationId xmlns:a16="http://schemas.microsoft.com/office/drawing/2014/main" id="{B8B5915E-3562-483C-9FF9-C8A98DEAFD22}"/>
                </a:ext>
              </a:extLst>
            </p:cNvPr>
            <p:cNvSpPr/>
            <p:nvPr/>
          </p:nvSpPr>
          <p:spPr>
            <a:xfrm>
              <a:off x="5367342" y="3139017"/>
              <a:ext cx="269715" cy="249979"/>
            </a:xfrm>
            <a:prstGeom prst="ellipse">
              <a:avLst/>
            </a:prstGeom>
            <a:solidFill>
              <a:srgbClr val="E7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a:t>
              </a:r>
              <a:endParaRPr lang="en-IN" sz="1200" dirty="0"/>
            </a:p>
          </p:txBody>
        </p:sp>
        <p:cxnSp>
          <p:nvCxnSpPr>
            <p:cNvPr id="27" name="Straight Arrow Connector 26">
              <a:extLst>
                <a:ext uri="{FF2B5EF4-FFF2-40B4-BE49-F238E27FC236}">
                  <a16:creationId xmlns:a16="http://schemas.microsoft.com/office/drawing/2014/main" id="{6D9DFBB3-000B-464E-9203-505527F7D961}"/>
                </a:ext>
              </a:extLst>
            </p:cNvPr>
            <p:cNvCxnSpPr>
              <a:cxnSpLocks/>
            </p:cNvCxnSpPr>
            <p:nvPr/>
          </p:nvCxnSpPr>
          <p:spPr>
            <a:xfrm flipV="1">
              <a:off x="3646527" y="2028349"/>
              <a:ext cx="1056948" cy="5031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1C7C402C-614B-440B-837E-628867BA55A3}"/>
                </a:ext>
              </a:extLst>
            </p:cNvPr>
            <p:cNvCxnSpPr>
              <a:cxnSpLocks/>
              <a:stCxn id="24" idx="6"/>
              <a:endCxn id="16" idx="2"/>
            </p:cNvCxnSpPr>
            <p:nvPr/>
          </p:nvCxnSpPr>
          <p:spPr>
            <a:xfrm>
              <a:off x="3777805" y="2635897"/>
              <a:ext cx="92567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D942E1E4-DFD8-4411-B954-72914D31A069}"/>
                </a:ext>
              </a:extLst>
            </p:cNvPr>
            <p:cNvCxnSpPr>
              <a:cxnSpLocks/>
              <a:stCxn id="24" idx="5"/>
              <a:endCxn id="20" idx="2"/>
            </p:cNvCxnSpPr>
            <p:nvPr/>
          </p:nvCxnSpPr>
          <p:spPr>
            <a:xfrm>
              <a:off x="3738306" y="2724277"/>
              <a:ext cx="965169" cy="5397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033A28FE-FE2F-4117-B78A-000FD9C0FEE7}"/>
                </a:ext>
              </a:extLst>
            </p:cNvPr>
            <p:cNvCxnSpPr>
              <a:cxnSpLocks/>
              <a:stCxn id="12" idx="6"/>
              <a:endCxn id="13" idx="2"/>
            </p:cNvCxnSpPr>
            <p:nvPr/>
          </p:nvCxnSpPr>
          <p:spPr>
            <a:xfrm flipV="1">
              <a:off x="4973190" y="2007787"/>
              <a:ext cx="3941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D35942B2-0260-419A-BCB6-718CCBD9FFD6}"/>
                </a:ext>
              </a:extLst>
            </p:cNvPr>
            <p:cNvCxnSpPr>
              <a:cxnSpLocks/>
              <a:stCxn id="12" idx="5"/>
              <a:endCxn id="17" idx="1"/>
            </p:cNvCxnSpPr>
            <p:nvPr/>
          </p:nvCxnSpPr>
          <p:spPr>
            <a:xfrm>
              <a:off x="4933691" y="2096168"/>
              <a:ext cx="473150" cy="451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F212822D-1105-4168-8B0D-8810E3413103}"/>
                </a:ext>
              </a:extLst>
            </p:cNvPr>
            <p:cNvCxnSpPr>
              <a:cxnSpLocks/>
              <a:stCxn id="12" idx="4"/>
              <a:endCxn id="21" idx="0"/>
            </p:cNvCxnSpPr>
            <p:nvPr/>
          </p:nvCxnSpPr>
          <p:spPr>
            <a:xfrm>
              <a:off x="4838333" y="2132777"/>
              <a:ext cx="663867" cy="10062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5D6CA4C8-CB74-4BEE-8B3E-E565F6855F92}"/>
                </a:ext>
              </a:extLst>
            </p:cNvPr>
            <p:cNvCxnSpPr>
              <a:cxnSpLocks/>
              <a:stCxn id="16" idx="6"/>
              <a:endCxn id="17" idx="2"/>
            </p:cNvCxnSpPr>
            <p:nvPr/>
          </p:nvCxnSpPr>
          <p:spPr>
            <a:xfrm flipV="1">
              <a:off x="4973190" y="2635897"/>
              <a:ext cx="3941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FB9C99D2-2871-4477-902D-899C1E07700B}"/>
                </a:ext>
              </a:extLst>
            </p:cNvPr>
            <p:cNvCxnSpPr>
              <a:cxnSpLocks/>
              <a:stCxn id="16" idx="7"/>
              <a:endCxn id="13" idx="3"/>
            </p:cNvCxnSpPr>
            <p:nvPr/>
          </p:nvCxnSpPr>
          <p:spPr>
            <a:xfrm flipV="1">
              <a:off x="4933691" y="2096167"/>
              <a:ext cx="473150" cy="451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760F04F3-C8D0-4F47-8F49-2CFF8E90FA75}"/>
                </a:ext>
              </a:extLst>
            </p:cNvPr>
            <p:cNvCxnSpPr>
              <a:cxnSpLocks/>
              <a:stCxn id="16" idx="5"/>
              <a:endCxn id="21" idx="1"/>
            </p:cNvCxnSpPr>
            <p:nvPr/>
          </p:nvCxnSpPr>
          <p:spPr>
            <a:xfrm>
              <a:off x="4933691" y="2724278"/>
              <a:ext cx="473150" cy="451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399B82EE-A829-4E5A-8257-1F9CACDF4319}"/>
                </a:ext>
              </a:extLst>
            </p:cNvPr>
            <p:cNvCxnSpPr>
              <a:cxnSpLocks/>
              <a:stCxn id="20" idx="6"/>
              <a:endCxn id="17" idx="3"/>
            </p:cNvCxnSpPr>
            <p:nvPr/>
          </p:nvCxnSpPr>
          <p:spPr>
            <a:xfrm flipV="1">
              <a:off x="4973190" y="2724277"/>
              <a:ext cx="433651" cy="5397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DBE151FC-FDB5-4A47-8C1A-52830B5A3E8D}"/>
                </a:ext>
              </a:extLst>
            </p:cNvPr>
            <p:cNvCxnSpPr>
              <a:cxnSpLocks/>
              <a:stCxn id="20" idx="7"/>
              <a:endCxn id="13" idx="4"/>
            </p:cNvCxnSpPr>
            <p:nvPr/>
          </p:nvCxnSpPr>
          <p:spPr>
            <a:xfrm flipV="1">
              <a:off x="4933691" y="2132776"/>
              <a:ext cx="568509" cy="10428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CAE8D4EA-9DFD-4367-8D9E-9A4203081B1C}"/>
                </a:ext>
              </a:extLst>
            </p:cNvPr>
            <p:cNvCxnSpPr>
              <a:cxnSpLocks/>
              <a:stCxn id="20" idx="6"/>
              <a:endCxn id="21" idx="2"/>
            </p:cNvCxnSpPr>
            <p:nvPr/>
          </p:nvCxnSpPr>
          <p:spPr>
            <a:xfrm flipV="1">
              <a:off x="4973190" y="3264007"/>
              <a:ext cx="3941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FA7B4A03-B6EB-41A8-A631-DE749010F11E}"/>
                </a:ext>
              </a:extLst>
            </p:cNvPr>
            <p:cNvSpPr/>
            <p:nvPr/>
          </p:nvSpPr>
          <p:spPr>
            <a:xfrm>
              <a:off x="6030561" y="1887440"/>
              <a:ext cx="269715" cy="24997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a:t>
              </a:r>
              <a:endParaRPr lang="en-IN" sz="1200" dirty="0"/>
            </a:p>
          </p:txBody>
        </p:sp>
        <p:sp>
          <p:nvSpPr>
            <p:cNvPr id="80" name="Oval 79">
              <a:extLst>
                <a:ext uri="{FF2B5EF4-FFF2-40B4-BE49-F238E27FC236}">
                  <a16:creationId xmlns:a16="http://schemas.microsoft.com/office/drawing/2014/main" id="{634B331F-706F-47FC-8F9B-0AEC964D5AFE}"/>
                </a:ext>
              </a:extLst>
            </p:cNvPr>
            <p:cNvSpPr/>
            <p:nvPr/>
          </p:nvSpPr>
          <p:spPr>
            <a:xfrm>
              <a:off x="6030561" y="2515550"/>
              <a:ext cx="269715" cy="24997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t>
              </a:r>
              <a:endParaRPr lang="en-IN" sz="1200" dirty="0"/>
            </a:p>
          </p:txBody>
        </p:sp>
        <p:sp>
          <p:nvSpPr>
            <p:cNvPr id="81" name="Oval 80">
              <a:extLst>
                <a:ext uri="{FF2B5EF4-FFF2-40B4-BE49-F238E27FC236}">
                  <a16:creationId xmlns:a16="http://schemas.microsoft.com/office/drawing/2014/main" id="{E8CB24C5-CD1F-4E85-8604-1F30EA12E9EF}"/>
                </a:ext>
              </a:extLst>
            </p:cNvPr>
            <p:cNvSpPr/>
            <p:nvPr/>
          </p:nvSpPr>
          <p:spPr>
            <a:xfrm>
              <a:off x="6030561" y="3143660"/>
              <a:ext cx="269715" cy="249979"/>
            </a:xfrm>
            <a:prstGeom prst="ellipse">
              <a:avLst/>
            </a:prstGeom>
            <a:solidFill>
              <a:srgbClr val="E7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a:t>
              </a:r>
              <a:endParaRPr lang="en-IN" sz="1200" dirty="0"/>
            </a:p>
          </p:txBody>
        </p:sp>
        <p:cxnSp>
          <p:nvCxnSpPr>
            <p:cNvPr id="82" name="Straight Arrow Connector 81">
              <a:extLst>
                <a:ext uri="{FF2B5EF4-FFF2-40B4-BE49-F238E27FC236}">
                  <a16:creationId xmlns:a16="http://schemas.microsoft.com/office/drawing/2014/main" id="{D01E205A-3FA7-4A68-A2F1-7DBA48A76908}"/>
                </a:ext>
              </a:extLst>
            </p:cNvPr>
            <p:cNvCxnSpPr>
              <a:cxnSpLocks/>
              <a:endCxn id="79" idx="2"/>
            </p:cNvCxnSpPr>
            <p:nvPr/>
          </p:nvCxnSpPr>
          <p:spPr>
            <a:xfrm flipV="1">
              <a:off x="5636409" y="2012430"/>
              <a:ext cx="3941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19A89BBB-44AD-4927-9FA9-6ED2DA307AF8}"/>
                </a:ext>
              </a:extLst>
            </p:cNvPr>
            <p:cNvCxnSpPr>
              <a:cxnSpLocks/>
              <a:endCxn id="80" idx="1"/>
            </p:cNvCxnSpPr>
            <p:nvPr/>
          </p:nvCxnSpPr>
          <p:spPr>
            <a:xfrm>
              <a:off x="5596910" y="2100811"/>
              <a:ext cx="473150" cy="451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7CCF51DB-D1FA-40D9-8025-C69856302EB6}"/>
                </a:ext>
              </a:extLst>
            </p:cNvPr>
            <p:cNvCxnSpPr>
              <a:cxnSpLocks/>
              <a:endCxn id="81" idx="0"/>
            </p:cNvCxnSpPr>
            <p:nvPr/>
          </p:nvCxnSpPr>
          <p:spPr>
            <a:xfrm>
              <a:off x="5501552" y="2137420"/>
              <a:ext cx="663867" cy="10062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6A2FED1E-E0CD-4413-AAC5-1D032A75ECCE}"/>
                </a:ext>
              </a:extLst>
            </p:cNvPr>
            <p:cNvCxnSpPr>
              <a:cxnSpLocks/>
              <a:endCxn id="80" idx="2"/>
            </p:cNvCxnSpPr>
            <p:nvPr/>
          </p:nvCxnSpPr>
          <p:spPr>
            <a:xfrm flipV="1">
              <a:off x="5636409" y="2640540"/>
              <a:ext cx="3941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595A433E-0666-4360-B503-7719358FC057}"/>
                </a:ext>
              </a:extLst>
            </p:cNvPr>
            <p:cNvCxnSpPr>
              <a:cxnSpLocks/>
              <a:endCxn id="79" idx="3"/>
            </p:cNvCxnSpPr>
            <p:nvPr/>
          </p:nvCxnSpPr>
          <p:spPr>
            <a:xfrm flipV="1">
              <a:off x="5596910" y="2100810"/>
              <a:ext cx="473150" cy="451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5B88C2B3-DF10-4703-96DF-538CAB3120A8}"/>
                </a:ext>
              </a:extLst>
            </p:cNvPr>
            <p:cNvCxnSpPr>
              <a:cxnSpLocks/>
              <a:endCxn id="81" idx="1"/>
            </p:cNvCxnSpPr>
            <p:nvPr/>
          </p:nvCxnSpPr>
          <p:spPr>
            <a:xfrm>
              <a:off x="5596910" y="2728921"/>
              <a:ext cx="473150" cy="451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F1E07C89-9068-45CC-8338-7C65F33D3C6E}"/>
                </a:ext>
              </a:extLst>
            </p:cNvPr>
            <p:cNvCxnSpPr>
              <a:cxnSpLocks/>
              <a:endCxn id="80" idx="3"/>
            </p:cNvCxnSpPr>
            <p:nvPr/>
          </p:nvCxnSpPr>
          <p:spPr>
            <a:xfrm flipV="1">
              <a:off x="5636409" y="2728920"/>
              <a:ext cx="433651" cy="5397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a:extLst>
                <a:ext uri="{FF2B5EF4-FFF2-40B4-BE49-F238E27FC236}">
                  <a16:creationId xmlns:a16="http://schemas.microsoft.com/office/drawing/2014/main" id="{C3054481-EF09-4249-A9BF-8371A489EB55}"/>
                </a:ext>
              </a:extLst>
            </p:cNvPr>
            <p:cNvCxnSpPr>
              <a:cxnSpLocks/>
              <a:endCxn id="79" idx="4"/>
            </p:cNvCxnSpPr>
            <p:nvPr/>
          </p:nvCxnSpPr>
          <p:spPr>
            <a:xfrm flipV="1">
              <a:off x="5596910" y="2137419"/>
              <a:ext cx="568509" cy="10428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39F56AED-EF51-40E7-B077-6A89E03C7780}"/>
                </a:ext>
              </a:extLst>
            </p:cNvPr>
            <p:cNvCxnSpPr>
              <a:cxnSpLocks/>
              <a:endCxn id="81" idx="2"/>
            </p:cNvCxnSpPr>
            <p:nvPr/>
          </p:nvCxnSpPr>
          <p:spPr>
            <a:xfrm flipV="1">
              <a:off x="5636409" y="3268650"/>
              <a:ext cx="3941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3" name="Oval 102">
              <a:extLst>
                <a:ext uri="{FF2B5EF4-FFF2-40B4-BE49-F238E27FC236}">
                  <a16:creationId xmlns:a16="http://schemas.microsoft.com/office/drawing/2014/main" id="{39B398E3-4FAA-4C5A-BC02-113DC90BBD5C}"/>
                </a:ext>
              </a:extLst>
            </p:cNvPr>
            <p:cNvSpPr/>
            <p:nvPr/>
          </p:nvSpPr>
          <p:spPr>
            <a:xfrm>
              <a:off x="6712211" y="1882797"/>
              <a:ext cx="269715" cy="24997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a:t>
              </a:r>
              <a:endParaRPr lang="en-IN" sz="1200" dirty="0"/>
            </a:p>
          </p:txBody>
        </p:sp>
        <p:sp>
          <p:nvSpPr>
            <p:cNvPr id="104" name="Oval 103">
              <a:extLst>
                <a:ext uri="{FF2B5EF4-FFF2-40B4-BE49-F238E27FC236}">
                  <a16:creationId xmlns:a16="http://schemas.microsoft.com/office/drawing/2014/main" id="{3FBFF77B-B02C-4368-BF66-A32729010BC2}"/>
                </a:ext>
              </a:extLst>
            </p:cNvPr>
            <p:cNvSpPr/>
            <p:nvPr/>
          </p:nvSpPr>
          <p:spPr>
            <a:xfrm>
              <a:off x="6712211" y="2510907"/>
              <a:ext cx="269715" cy="24997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t>
              </a:r>
              <a:endParaRPr lang="en-IN" sz="1200" dirty="0"/>
            </a:p>
          </p:txBody>
        </p:sp>
        <p:sp>
          <p:nvSpPr>
            <p:cNvPr id="105" name="Oval 104">
              <a:extLst>
                <a:ext uri="{FF2B5EF4-FFF2-40B4-BE49-F238E27FC236}">
                  <a16:creationId xmlns:a16="http://schemas.microsoft.com/office/drawing/2014/main" id="{5253D4ED-CC71-492A-92A4-88A53152B8AF}"/>
                </a:ext>
              </a:extLst>
            </p:cNvPr>
            <p:cNvSpPr/>
            <p:nvPr/>
          </p:nvSpPr>
          <p:spPr>
            <a:xfrm>
              <a:off x="6712211" y="3139017"/>
              <a:ext cx="269715" cy="249979"/>
            </a:xfrm>
            <a:prstGeom prst="ellipse">
              <a:avLst/>
            </a:prstGeom>
            <a:solidFill>
              <a:srgbClr val="E7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a:t>
              </a:r>
              <a:endParaRPr lang="en-IN" sz="1200" dirty="0"/>
            </a:p>
          </p:txBody>
        </p:sp>
        <p:cxnSp>
          <p:nvCxnSpPr>
            <p:cNvPr id="106" name="Straight Arrow Connector 105">
              <a:extLst>
                <a:ext uri="{FF2B5EF4-FFF2-40B4-BE49-F238E27FC236}">
                  <a16:creationId xmlns:a16="http://schemas.microsoft.com/office/drawing/2014/main" id="{49B13974-7006-42F9-BFFE-41CBA47E02D2}"/>
                </a:ext>
              </a:extLst>
            </p:cNvPr>
            <p:cNvCxnSpPr>
              <a:cxnSpLocks/>
              <a:stCxn id="79" idx="6"/>
              <a:endCxn id="103" idx="2"/>
            </p:cNvCxnSpPr>
            <p:nvPr/>
          </p:nvCxnSpPr>
          <p:spPr>
            <a:xfrm flipV="1">
              <a:off x="6300276" y="2007787"/>
              <a:ext cx="411935" cy="46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88A0C6F2-5F9B-4726-BAA2-E7D953FB94B7}"/>
                </a:ext>
              </a:extLst>
            </p:cNvPr>
            <p:cNvCxnSpPr>
              <a:cxnSpLocks/>
              <a:endCxn id="104" idx="1"/>
            </p:cNvCxnSpPr>
            <p:nvPr/>
          </p:nvCxnSpPr>
          <p:spPr>
            <a:xfrm>
              <a:off x="6278560" y="2096168"/>
              <a:ext cx="473150" cy="451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FB297C4-E165-4C58-AFFA-C39C1EF66398}"/>
                </a:ext>
              </a:extLst>
            </p:cNvPr>
            <p:cNvCxnSpPr>
              <a:cxnSpLocks/>
              <a:endCxn id="105" idx="0"/>
            </p:cNvCxnSpPr>
            <p:nvPr/>
          </p:nvCxnSpPr>
          <p:spPr>
            <a:xfrm>
              <a:off x="6183202" y="2132777"/>
              <a:ext cx="663867" cy="10062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36D305CE-DF7F-44ED-ADE5-25BEE1EC2F56}"/>
                </a:ext>
              </a:extLst>
            </p:cNvPr>
            <p:cNvCxnSpPr>
              <a:cxnSpLocks/>
              <a:endCxn id="104" idx="2"/>
            </p:cNvCxnSpPr>
            <p:nvPr/>
          </p:nvCxnSpPr>
          <p:spPr>
            <a:xfrm flipV="1">
              <a:off x="6318059" y="2635897"/>
              <a:ext cx="3941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802070C5-869B-4ADE-AAC2-9B58862FDD19}"/>
                </a:ext>
              </a:extLst>
            </p:cNvPr>
            <p:cNvCxnSpPr>
              <a:cxnSpLocks/>
              <a:endCxn id="103" idx="3"/>
            </p:cNvCxnSpPr>
            <p:nvPr/>
          </p:nvCxnSpPr>
          <p:spPr>
            <a:xfrm flipV="1">
              <a:off x="6278560" y="2096167"/>
              <a:ext cx="473150" cy="451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6415BBAB-11B8-407A-88E3-9B1C92E0213D}"/>
                </a:ext>
              </a:extLst>
            </p:cNvPr>
            <p:cNvCxnSpPr>
              <a:cxnSpLocks/>
              <a:endCxn id="105" idx="1"/>
            </p:cNvCxnSpPr>
            <p:nvPr/>
          </p:nvCxnSpPr>
          <p:spPr>
            <a:xfrm>
              <a:off x="6278560" y="2724278"/>
              <a:ext cx="473150" cy="451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36AA41F5-4929-4BEC-B22D-2385EF79EE9E}"/>
                </a:ext>
              </a:extLst>
            </p:cNvPr>
            <p:cNvCxnSpPr>
              <a:cxnSpLocks/>
              <a:endCxn id="104" idx="3"/>
            </p:cNvCxnSpPr>
            <p:nvPr/>
          </p:nvCxnSpPr>
          <p:spPr>
            <a:xfrm flipV="1">
              <a:off x="6318059" y="2724277"/>
              <a:ext cx="433651" cy="5397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EC6533DE-D5A1-40C1-BAD7-A03CDEA7E779}"/>
                </a:ext>
              </a:extLst>
            </p:cNvPr>
            <p:cNvCxnSpPr>
              <a:cxnSpLocks/>
              <a:endCxn id="103" idx="4"/>
            </p:cNvCxnSpPr>
            <p:nvPr/>
          </p:nvCxnSpPr>
          <p:spPr>
            <a:xfrm flipV="1">
              <a:off x="6278560" y="2132776"/>
              <a:ext cx="568509" cy="10428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D04A503A-F7C4-441B-A64A-5A2B887586C2}"/>
                </a:ext>
              </a:extLst>
            </p:cNvPr>
            <p:cNvCxnSpPr>
              <a:cxnSpLocks/>
              <a:endCxn id="105" idx="2"/>
            </p:cNvCxnSpPr>
            <p:nvPr/>
          </p:nvCxnSpPr>
          <p:spPr>
            <a:xfrm flipV="1">
              <a:off x="6318059" y="3264007"/>
              <a:ext cx="3941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3C7862D8-E704-41E9-AC71-1DB2B417A64D}"/>
                </a:ext>
              </a:extLst>
            </p:cNvPr>
            <p:cNvCxnSpPr>
              <a:cxnSpLocks/>
              <a:stCxn id="103" idx="6"/>
              <a:endCxn id="25" idx="1"/>
            </p:cNvCxnSpPr>
            <p:nvPr/>
          </p:nvCxnSpPr>
          <p:spPr>
            <a:xfrm>
              <a:off x="6981926" y="2007787"/>
              <a:ext cx="993543" cy="5357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 name="Straight Arrow Connector 118">
              <a:extLst>
                <a:ext uri="{FF2B5EF4-FFF2-40B4-BE49-F238E27FC236}">
                  <a16:creationId xmlns:a16="http://schemas.microsoft.com/office/drawing/2014/main" id="{65C6A31F-7CB3-4265-A54C-C31AB9478E68}"/>
                </a:ext>
              </a:extLst>
            </p:cNvPr>
            <p:cNvCxnSpPr>
              <a:cxnSpLocks/>
              <a:stCxn id="104" idx="6"/>
              <a:endCxn id="25" idx="2"/>
            </p:cNvCxnSpPr>
            <p:nvPr/>
          </p:nvCxnSpPr>
          <p:spPr>
            <a:xfrm flipV="1">
              <a:off x="6981926" y="2631944"/>
              <a:ext cx="954044" cy="39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2AA1631E-F72D-413D-86EF-815B26B6A041}"/>
                </a:ext>
              </a:extLst>
            </p:cNvPr>
            <p:cNvCxnSpPr>
              <a:cxnSpLocks/>
              <a:stCxn id="105" idx="6"/>
              <a:endCxn id="25" idx="3"/>
            </p:cNvCxnSpPr>
            <p:nvPr/>
          </p:nvCxnSpPr>
          <p:spPr>
            <a:xfrm flipV="1">
              <a:off x="6981926" y="2720324"/>
              <a:ext cx="993543" cy="5436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45" name="Group 144">
              <a:extLst>
                <a:ext uri="{FF2B5EF4-FFF2-40B4-BE49-F238E27FC236}">
                  <a16:creationId xmlns:a16="http://schemas.microsoft.com/office/drawing/2014/main" id="{F1FD27CB-0FFA-4894-9511-6DD84B645C53}"/>
                </a:ext>
              </a:extLst>
            </p:cNvPr>
            <p:cNvGrpSpPr/>
            <p:nvPr/>
          </p:nvGrpSpPr>
          <p:grpSpPr>
            <a:xfrm>
              <a:off x="3496820" y="2510907"/>
              <a:ext cx="299414" cy="249979"/>
              <a:chOff x="3003330" y="2510905"/>
              <a:chExt cx="299414" cy="249979"/>
            </a:xfrm>
          </p:grpSpPr>
          <p:sp>
            <p:nvSpPr>
              <p:cNvPr id="24" name="Oval 23">
                <a:extLst>
                  <a:ext uri="{FF2B5EF4-FFF2-40B4-BE49-F238E27FC236}">
                    <a16:creationId xmlns:a16="http://schemas.microsoft.com/office/drawing/2014/main" id="{47BCEA31-2513-4DF4-AC15-A68B4E2DED2A}"/>
                  </a:ext>
                </a:extLst>
              </p:cNvPr>
              <p:cNvSpPr/>
              <p:nvPr/>
            </p:nvSpPr>
            <p:spPr>
              <a:xfrm>
                <a:off x="3014600" y="2510905"/>
                <a:ext cx="269715" cy="24997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7" dirty="0"/>
              </a:p>
            </p:txBody>
          </p:sp>
          <p:sp>
            <p:nvSpPr>
              <p:cNvPr id="127" name="TextBox 126">
                <a:extLst>
                  <a:ext uri="{FF2B5EF4-FFF2-40B4-BE49-F238E27FC236}">
                    <a16:creationId xmlns:a16="http://schemas.microsoft.com/office/drawing/2014/main" id="{863843D0-51EC-49A8-8073-18D04BC2856C}"/>
                  </a:ext>
                </a:extLst>
              </p:cNvPr>
              <p:cNvSpPr txBox="1"/>
              <p:nvPr/>
            </p:nvSpPr>
            <p:spPr>
              <a:xfrm>
                <a:off x="3003330" y="2539609"/>
                <a:ext cx="299414" cy="161583"/>
              </a:xfrm>
              <a:prstGeom prst="rect">
                <a:avLst/>
              </a:prstGeom>
              <a:noFill/>
            </p:spPr>
            <p:txBody>
              <a:bodyPr wrap="square" rtlCol="0">
                <a:spAutoFit/>
              </a:bodyPr>
              <a:lstStyle/>
              <a:p>
                <a:pPr algn="ctr"/>
                <a:r>
                  <a:rPr lang="en-US" sz="800" b="1" dirty="0">
                    <a:solidFill>
                      <a:schemeClr val="bg1"/>
                    </a:solidFill>
                  </a:rPr>
                  <a:t>&lt;S&gt;</a:t>
                </a:r>
                <a:endParaRPr lang="en-IN" sz="800" b="1" dirty="0">
                  <a:solidFill>
                    <a:schemeClr val="bg1"/>
                  </a:solidFill>
                </a:endParaRPr>
              </a:p>
            </p:txBody>
          </p:sp>
        </p:grpSp>
        <p:grpSp>
          <p:nvGrpSpPr>
            <p:cNvPr id="146" name="Group 145">
              <a:extLst>
                <a:ext uri="{FF2B5EF4-FFF2-40B4-BE49-F238E27FC236}">
                  <a16:creationId xmlns:a16="http://schemas.microsoft.com/office/drawing/2014/main" id="{E3E641DD-F0EC-4F7E-B995-F32981752DFC}"/>
                </a:ext>
              </a:extLst>
            </p:cNvPr>
            <p:cNvGrpSpPr/>
            <p:nvPr/>
          </p:nvGrpSpPr>
          <p:grpSpPr>
            <a:xfrm>
              <a:off x="7918310" y="2506954"/>
              <a:ext cx="299414" cy="249979"/>
              <a:chOff x="8365643" y="2510905"/>
              <a:chExt cx="299414" cy="249979"/>
            </a:xfrm>
          </p:grpSpPr>
          <p:sp>
            <p:nvSpPr>
              <p:cNvPr id="25" name="Oval 24">
                <a:extLst>
                  <a:ext uri="{FF2B5EF4-FFF2-40B4-BE49-F238E27FC236}">
                    <a16:creationId xmlns:a16="http://schemas.microsoft.com/office/drawing/2014/main" id="{7C59224C-CAEC-4D93-B5B4-8CF4472C005B}"/>
                  </a:ext>
                </a:extLst>
              </p:cNvPr>
              <p:cNvSpPr/>
              <p:nvPr/>
            </p:nvSpPr>
            <p:spPr>
              <a:xfrm>
                <a:off x="8383303" y="2510905"/>
                <a:ext cx="269715" cy="24997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28" name="TextBox 127">
                <a:extLst>
                  <a:ext uri="{FF2B5EF4-FFF2-40B4-BE49-F238E27FC236}">
                    <a16:creationId xmlns:a16="http://schemas.microsoft.com/office/drawing/2014/main" id="{C96E8813-51CF-447A-B803-1168224338D7}"/>
                  </a:ext>
                </a:extLst>
              </p:cNvPr>
              <p:cNvSpPr txBox="1"/>
              <p:nvPr/>
            </p:nvSpPr>
            <p:spPr>
              <a:xfrm>
                <a:off x="8365643" y="2538018"/>
                <a:ext cx="299414" cy="161583"/>
              </a:xfrm>
              <a:prstGeom prst="rect">
                <a:avLst/>
              </a:prstGeom>
              <a:noFill/>
            </p:spPr>
            <p:txBody>
              <a:bodyPr wrap="square" rtlCol="0">
                <a:spAutoFit/>
              </a:bodyPr>
              <a:lstStyle/>
              <a:p>
                <a:pPr algn="ctr"/>
                <a:r>
                  <a:rPr lang="en-US" sz="800" b="1" dirty="0">
                    <a:solidFill>
                      <a:schemeClr val="bg1"/>
                    </a:solidFill>
                  </a:rPr>
                  <a:t>&lt;e&gt;</a:t>
                </a:r>
                <a:endParaRPr lang="en-IN" sz="800" b="1" dirty="0">
                  <a:solidFill>
                    <a:schemeClr val="bg1"/>
                  </a:solidFill>
                </a:endParaRPr>
              </a:p>
            </p:txBody>
          </p:sp>
        </p:grpSp>
        <p:sp>
          <p:nvSpPr>
            <p:cNvPr id="129" name="TextBox 128">
              <a:extLst>
                <a:ext uri="{FF2B5EF4-FFF2-40B4-BE49-F238E27FC236}">
                  <a16:creationId xmlns:a16="http://schemas.microsoft.com/office/drawing/2014/main" id="{D310F101-EBD6-4549-B9A2-C4EB8E8F9F8E}"/>
                </a:ext>
              </a:extLst>
            </p:cNvPr>
            <p:cNvSpPr txBox="1"/>
            <p:nvPr/>
          </p:nvSpPr>
          <p:spPr>
            <a:xfrm>
              <a:off x="4601756" y="1619607"/>
              <a:ext cx="473151" cy="238575"/>
            </a:xfrm>
            <a:prstGeom prst="rect">
              <a:avLst/>
            </a:prstGeom>
            <a:noFill/>
          </p:spPr>
          <p:txBody>
            <a:bodyPr wrap="square" rtlCol="0">
              <a:spAutoFit/>
            </a:bodyPr>
            <a:lstStyle/>
            <a:p>
              <a:pPr algn="ctr"/>
              <a:r>
                <a:rPr lang="en-US" sz="1467" dirty="0"/>
                <a:t>Jane</a:t>
              </a:r>
              <a:endParaRPr lang="en-IN" sz="1467" dirty="0"/>
            </a:p>
          </p:txBody>
        </p:sp>
        <p:sp>
          <p:nvSpPr>
            <p:cNvPr id="130" name="TextBox 129">
              <a:extLst>
                <a:ext uri="{FF2B5EF4-FFF2-40B4-BE49-F238E27FC236}">
                  <a16:creationId xmlns:a16="http://schemas.microsoft.com/office/drawing/2014/main" id="{DA2B4373-C7EA-42DF-8B55-411A6BFD219B}"/>
                </a:ext>
              </a:extLst>
            </p:cNvPr>
            <p:cNvSpPr txBox="1"/>
            <p:nvPr/>
          </p:nvSpPr>
          <p:spPr>
            <a:xfrm>
              <a:off x="5217945" y="1621796"/>
              <a:ext cx="473151" cy="238575"/>
            </a:xfrm>
            <a:prstGeom prst="rect">
              <a:avLst/>
            </a:prstGeom>
            <a:noFill/>
          </p:spPr>
          <p:txBody>
            <a:bodyPr wrap="square" rtlCol="0">
              <a:spAutoFit/>
            </a:bodyPr>
            <a:lstStyle/>
            <a:p>
              <a:pPr algn="ctr"/>
              <a:r>
                <a:rPr lang="en-US" sz="1467" dirty="0"/>
                <a:t>Will</a:t>
              </a:r>
              <a:endParaRPr lang="en-IN" sz="1467" dirty="0"/>
            </a:p>
          </p:txBody>
        </p:sp>
        <p:sp>
          <p:nvSpPr>
            <p:cNvPr id="131" name="TextBox 130">
              <a:extLst>
                <a:ext uri="{FF2B5EF4-FFF2-40B4-BE49-F238E27FC236}">
                  <a16:creationId xmlns:a16="http://schemas.microsoft.com/office/drawing/2014/main" id="{D31B5B10-47A5-40CC-ADF1-B65592FD8783}"/>
                </a:ext>
              </a:extLst>
            </p:cNvPr>
            <p:cNvSpPr txBox="1"/>
            <p:nvPr/>
          </p:nvSpPr>
          <p:spPr>
            <a:xfrm>
              <a:off x="5846349" y="1627523"/>
              <a:ext cx="473151" cy="238575"/>
            </a:xfrm>
            <a:prstGeom prst="rect">
              <a:avLst/>
            </a:prstGeom>
            <a:noFill/>
          </p:spPr>
          <p:txBody>
            <a:bodyPr wrap="square" rtlCol="0">
              <a:spAutoFit/>
            </a:bodyPr>
            <a:lstStyle/>
            <a:p>
              <a:pPr algn="ctr"/>
              <a:r>
                <a:rPr lang="en-US" sz="1467" dirty="0"/>
                <a:t>Spot</a:t>
              </a:r>
              <a:endParaRPr lang="en-IN" sz="1467" dirty="0"/>
            </a:p>
          </p:txBody>
        </p:sp>
        <p:sp>
          <p:nvSpPr>
            <p:cNvPr id="132" name="TextBox 131">
              <a:extLst>
                <a:ext uri="{FF2B5EF4-FFF2-40B4-BE49-F238E27FC236}">
                  <a16:creationId xmlns:a16="http://schemas.microsoft.com/office/drawing/2014/main" id="{8FF06D16-D979-4594-9D0B-FC06FA585807}"/>
                </a:ext>
              </a:extLst>
            </p:cNvPr>
            <p:cNvSpPr txBox="1"/>
            <p:nvPr/>
          </p:nvSpPr>
          <p:spPr>
            <a:xfrm>
              <a:off x="6484488" y="1619607"/>
              <a:ext cx="473151" cy="238575"/>
            </a:xfrm>
            <a:prstGeom prst="rect">
              <a:avLst/>
            </a:prstGeom>
            <a:noFill/>
          </p:spPr>
          <p:txBody>
            <a:bodyPr wrap="square" rtlCol="0">
              <a:spAutoFit/>
            </a:bodyPr>
            <a:lstStyle/>
            <a:p>
              <a:pPr algn="ctr"/>
              <a:r>
                <a:rPr lang="en-US" sz="1467" dirty="0"/>
                <a:t>Will</a:t>
              </a:r>
              <a:endParaRPr lang="en-IN" sz="1467" dirty="0"/>
            </a:p>
          </p:txBody>
        </p:sp>
        <p:sp>
          <p:nvSpPr>
            <p:cNvPr id="133" name="TextBox 132">
              <a:extLst>
                <a:ext uri="{FF2B5EF4-FFF2-40B4-BE49-F238E27FC236}">
                  <a16:creationId xmlns:a16="http://schemas.microsoft.com/office/drawing/2014/main" id="{65AA17AF-1993-44CF-98FE-3DE92192A733}"/>
                </a:ext>
              </a:extLst>
            </p:cNvPr>
            <p:cNvSpPr txBox="1"/>
            <p:nvPr/>
          </p:nvSpPr>
          <p:spPr>
            <a:xfrm>
              <a:off x="4516960" y="2134822"/>
              <a:ext cx="362692" cy="207749"/>
            </a:xfrm>
            <a:prstGeom prst="rect">
              <a:avLst/>
            </a:prstGeom>
            <a:noFill/>
          </p:spPr>
          <p:txBody>
            <a:bodyPr wrap="square" rtlCol="0">
              <a:spAutoFit/>
            </a:bodyPr>
            <a:lstStyle/>
            <a:p>
              <a:pPr algn="ctr"/>
              <a:r>
                <a:rPr lang="en-US" sz="1200" dirty="0"/>
                <a:t>2/9</a:t>
              </a:r>
              <a:endParaRPr lang="en-IN" sz="1200" dirty="0"/>
            </a:p>
          </p:txBody>
        </p:sp>
        <p:sp>
          <p:nvSpPr>
            <p:cNvPr id="134" name="TextBox 133">
              <a:extLst>
                <a:ext uri="{FF2B5EF4-FFF2-40B4-BE49-F238E27FC236}">
                  <a16:creationId xmlns:a16="http://schemas.microsoft.com/office/drawing/2014/main" id="{C39616F9-83D4-430B-A22F-A69D9E2F576D}"/>
                </a:ext>
              </a:extLst>
            </p:cNvPr>
            <p:cNvSpPr txBox="1"/>
            <p:nvPr/>
          </p:nvSpPr>
          <p:spPr>
            <a:xfrm>
              <a:off x="4516960" y="2716941"/>
              <a:ext cx="362692" cy="207749"/>
            </a:xfrm>
            <a:prstGeom prst="rect">
              <a:avLst/>
            </a:prstGeom>
            <a:noFill/>
          </p:spPr>
          <p:txBody>
            <a:bodyPr wrap="square" rtlCol="0">
              <a:spAutoFit/>
            </a:bodyPr>
            <a:lstStyle/>
            <a:p>
              <a:pPr algn="ctr"/>
              <a:r>
                <a:rPr lang="en-US" sz="1200" dirty="0"/>
                <a:t>0</a:t>
              </a:r>
              <a:endParaRPr lang="en-IN" sz="1200" dirty="0"/>
            </a:p>
          </p:txBody>
        </p:sp>
        <p:sp>
          <p:nvSpPr>
            <p:cNvPr id="135" name="TextBox 134">
              <a:extLst>
                <a:ext uri="{FF2B5EF4-FFF2-40B4-BE49-F238E27FC236}">
                  <a16:creationId xmlns:a16="http://schemas.microsoft.com/office/drawing/2014/main" id="{9AA27698-4BB7-4716-B258-EC726F71B099}"/>
                </a:ext>
              </a:extLst>
            </p:cNvPr>
            <p:cNvSpPr txBox="1"/>
            <p:nvPr/>
          </p:nvSpPr>
          <p:spPr>
            <a:xfrm>
              <a:off x="4516960" y="3354625"/>
              <a:ext cx="362692" cy="207749"/>
            </a:xfrm>
            <a:prstGeom prst="rect">
              <a:avLst/>
            </a:prstGeom>
            <a:noFill/>
          </p:spPr>
          <p:txBody>
            <a:bodyPr wrap="square" rtlCol="0">
              <a:spAutoFit/>
            </a:bodyPr>
            <a:lstStyle/>
            <a:p>
              <a:pPr algn="ctr"/>
              <a:r>
                <a:rPr lang="en-US" sz="1200" dirty="0"/>
                <a:t>0</a:t>
              </a:r>
              <a:endParaRPr lang="en-IN" sz="1200" dirty="0"/>
            </a:p>
          </p:txBody>
        </p:sp>
        <p:sp>
          <p:nvSpPr>
            <p:cNvPr id="136" name="TextBox 135">
              <a:extLst>
                <a:ext uri="{FF2B5EF4-FFF2-40B4-BE49-F238E27FC236}">
                  <a16:creationId xmlns:a16="http://schemas.microsoft.com/office/drawing/2014/main" id="{42947E71-52B4-4C37-9DE8-D64C5F0F303F}"/>
                </a:ext>
              </a:extLst>
            </p:cNvPr>
            <p:cNvSpPr txBox="1"/>
            <p:nvPr/>
          </p:nvSpPr>
          <p:spPr>
            <a:xfrm>
              <a:off x="5313864" y="2203590"/>
              <a:ext cx="362692" cy="207749"/>
            </a:xfrm>
            <a:prstGeom prst="rect">
              <a:avLst/>
            </a:prstGeom>
            <a:noFill/>
          </p:spPr>
          <p:txBody>
            <a:bodyPr wrap="square" rtlCol="0">
              <a:spAutoFit/>
            </a:bodyPr>
            <a:lstStyle/>
            <a:p>
              <a:pPr algn="ctr"/>
              <a:r>
                <a:rPr lang="en-US" sz="1200" dirty="0"/>
                <a:t>1/9</a:t>
              </a:r>
              <a:endParaRPr lang="en-IN" sz="1200" dirty="0"/>
            </a:p>
          </p:txBody>
        </p:sp>
        <p:sp>
          <p:nvSpPr>
            <p:cNvPr id="137" name="TextBox 136">
              <a:extLst>
                <a:ext uri="{FF2B5EF4-FFF2-40B4-BE49-F238E27FC236}">
                  <a16:creationId xmlns:a16="http://schemas.microsoft.com/office/drawing/2014/main" id="{6623D2C7-BCEF-4373-977D-29C027D6C41B}"/>
                </a:ext>
              </a:extLst>
            </p:cNvPr>
            <p:cNvSpPr txBox="1"/>
            <p:nvPr/>
          </p:nvSpPr>
          <p:spPr>
            <a:xfrm>
              <a:off x="5334155" y="2748579"/>
              <a:ext cx="362692" cy="207749"/>
            </a:xfrm>
            <a:prstGeom prst="rect">
              <a:avLst/>
            </a:prstGeom>
            <a:noFill/>
          </p:spPr>
          <p:txBody>
            <a:bodyPr wrap="square" rtlCol="0">
              <a:spAutoFit/>
            </a:bodyPr>
            <a:lstStyle/>
            <a:p>
              <a:pPr algn="ctr"/>
              <a:r>
                <a:rPr lang="en-US" sz="1200" dirty="0"/>
                <a:t>3/4</a:t>
              </a:r>
              <a:endParaRPr lang="en-IN" sz="1200" dirty="0"/>
            </a:p>
          </p:txBody>
        </p:sp>
        <p:sp>
          <p:nvSpPr>
            <p:cNvPr id="138" name="TextBox 137">
              <a:extLst>
                <a:ext uri="{FF2B5EF4-FFF2-40B4-BE49-F238E27FC236}">
                  <a16:creationId xmlns:a16="http://schemas.microsoft.com/office/drawing/2014/main" id="{AA909340-4DD3-4682-BEEB-6148B1FB5D08}"/>
                </a:ext>
              </a:extLst>
            </p:cNvPr>
            <p:cNvSpPr txBox="1"/>
            <p:nvPr/>
          </p:nvSpPr>
          <p:spPr>
            <a:xfrm>
              <a:off x="5334155" y="3372045"/>
              <a:ext cx="362692" cy="207749"/>
            </a:xfrm>
            <a:prstGeom prst="rect">
              <a:avLst/>
            </a:prstGeom>
            <a:noFill/>
          </p:spPr>
          <p:txBody>
            <a:bodyPr wrap="square" rtlCol="0">
              <a:spAutoFit/>
            </a:bodyPr>
            <a:lstStyle/>
            <a:p>
              <a:pPr algn="ctr"/>
              <a:r>
                <a:rPr lang="en-US" sz="1200" dirty="0"/>
                <a:t>0</a:t>
              </a:r>
              <a:endParaRPr lang="en-IN" sz="1200" dirty="0"/>
            </a:p>
          </p:txBody>
        </p:sp>
        <p:sp>
          <p:nvSpPr>
            <p:cNvPr id="139" name="TextBox 138">
              <a:extLst>
                <a:ext uri="{FF2B5EF4-FFF2-40B4-BE49-F238E27FC236}">
                  <a16:creationId xmlns:a16="http://schemas.microsoft.com/office/drawing/2014/main" id="{45A8A2CF-CBCF-4AB8-BE2A-9F0A9EB5879A}"/>
                </a:ext>
              </a:extLst>
            </p:cNvPr>
            <p:cNvSpPr txBox="1"/>
            <p:nvPr/>
          </p:nvSpPr>
          <p:spPr>
            <a:xfrm>
              <a:off x="6001855" y="2187053"/>
              <a:ext cx="362692" cy="207749"/>
            </a:xfrm>
            <a:prstGeom prst="rect">
              <a:avLst/>
            </a:prstGeom>
            <a:noFill/>
          </p:spPr>
          <p:txBody>
            <a:bodyPr wrap="square" rtlCol="0">
              <a:spAutoFit/>
            </a:bodyPr>
            <a:lstStyle/>
            <a:p>
              <a:pPr algn="ctr"/>
              <a:r>
                <a:rPr lang="en-US" sz="1200" dirty="0"/>
                <a:t>2/9</a:t>
              </a:r>
              <a:endParaRPr lang="en-IN" sz="1200" dirty="0"/>
            </a:p>
          </p:txBody>
        </p:sp>
        <p:sp>
          <p:nvSpPr>
            <p:cNvPr id="140" name="TextBox 139">
              <a:extLst>
                <a:ext uri="{FF2B5EF4-FFF2-40B4-BE49-F238E27FC236}">
                  <a16:creationId xmlns:a16="http://schemas.microsoft.com/office/drawing/2014/main" id="{7B1A6F87-F62E-4DA9-97D0-B0D232A1F286}"/>
                </a:ext>
              </a:extLst>
            </p:cNvPr>
            <p:cNvSpPr txBox="1"/>
            <p:nvPr/>
          </p:nvSpPr>
          <p:spPr>
            <a:xfrm>
              <a:off x="5992796" y="2738493"/>
              <a:ext cx="362692" cy="207749"/>
            </a:xfrm>
            <a:prstGeom prst="rect">
              <a:avLst/>
            </a:prstGeom>
            <a:noFill/>
          </p:spPr>
          <p:txBody>
            <a:bodyPr wrap="square" rtlCol="0">
              <a:spAutoFit/>
            </a:bodyPr>
            <a:lstStyle/>
            <a:p>
              <a:pPr algn="ctr"/>
              <a:r>
                <a:rPr lang="en-US" sz="1200" dirty="0"/>
                <a:t>0</a:t>
              </a:r>
              <a:endParaRPr lang="en-IN" sz="1200" dirty="0"/>
            </a:p>
          </p:txBody>
        </p:sp>
        <p:sp>
          <p:nvSpPr>
            <p:cNvPr id="141" name="TextBox 140">
              <a:extLst>
                <a:ext uri="{FF2B5EF4-FFF2-40B4-BE49-F238E27FC236}">
                  <a16:creationId xmlns:a16="http://schemas.microsoft.com/office/drawing/2014/main" id="{065765EA-FFCD-4591-A80C-E1B652965F34}"/>
                </a:ext>
              </a:extLst>
            </p:cNvPr>
            <p:cNvSpPr txBox="1"/>
            <p:nvPr/>
          </p:nvSpPr>
          <p:spPr>
            <a:xfrm>
              <a:off x="5984072" y="3401740"/>
              <a:ext cx="362692" cy="207749"/>
            </a:xfrm>
            <a:prstGeom prst="rect">
              <a:avLst/>
            </a:prstGeom>
            <a:noFill/>
          </p:spPr>
          <p:txBody>
            <a:bodyPr wrap="square" rtlCol="0">
              <a:spAutoFit/>
            </a:bodyPr>
            <a:lstStyle/>
            <a:p>
              <a:pPr algn="ctr"/>
              <a:r>
                <a:rPr lang="en-US" sz="1200" dirty="0"/>
                <a:t>1/4</a:t>
              </a:r>
              <a:endParaRPr lang="en-IN" sz="1200" dirty="0"/>
            </a:p>
          </p:txBody>
        </p:sp>
        <p:sp>
          <p:nvSpPr>
            <p:cNvPr id="142" name="TextBox 141">
              <a:extLst>
                <a:ext uri="{FF2B5EF4-FFF2-40B4-BE49-F238E27FC236}">
                  <a16:creationId xmlns:a16="http://schemas.microsoft.com/office/drawing/2014/main" id="{05C7E6B5-5051-4E55-A190-A9EF1A88A092}"/>
                </a:ext>
              </a:extLst>
            </p:cNvPr>
            <p:cNvSpPr txBox="1"/>
            <p:nvPr/>
          </p:nvSpPr>
          <p:spPr>
            <a:xfrm>
              <a:off x="6827262" y="2091436"/>
              <a:ext cx="362692" cy="207749"/>
            </a:xfrm>
            <a:prstGeom prst="rect">
              <a:avLst/>
            </a:prstGeom>
            <a:noFill/>
          </p:spPr>
          <p:txBody>
            <a:bodyPr wrap="square" rtlCol="0">
              <a:spAutoFit/>
            </a:bodyPr>
            <a:lstStyle/>
            <a:p>
              <a:pPr algn="ctr"/>
              <a:r>
                <a:rPr lang="en-US" sz="1200" dirty="0"/>
                <a:t>1/9</a:t>
              </a:r>
              <a:endParaRPr lang="en-IN" sz="1200" dirty="0"/>
            </a:p>
          </p:txBody>
        </p:sp>
        <p:sp>
          <p:nvSpPr>
            <p:cNvPr id="143" name="TextBox 142">
              <a:extLst>
                <a:ext uri="{FF2B5EF4-FFF2-40B4-BE49-F238E27FC236}">
                  <a16:creationId xmlns:a16="http://schemas.microsoft.com/office/drawing/2014/main" id="{225B7E96-7925-40AE-99DE-12EAC7E2331B}"/>
                </a:ext>
              </a:extLst>
            </p:cNvPr>
            <p:cNvSpPr txBox="1"/>
            <p:nvPr/>
          </p:nvSpPr>
          <p:spPr>
            <a:xfrm>
              <a:off x="6830874" y="2688864"/>
              <a:ext cx="362692" cy="207749"/>
            </a:xfrm>
            <a:prstGeom prst="rect">
              <a:avLst/>
            </a:prstGeom>
            <a:noFill/>
          </p:spPr>
          <p:txBody>
            <a:bodyPr wrap="square" rtlCol="0">
              <a:spAutoFit/>
            </a:bodyPr>
            <a:lstStyle/>
            <a:p>
              <a:pPr algn="ctr"/>
              <a:r>
                <a:rPr lang="en-US" sz="1200" dirty="0"/>
                <a:t>3/4</a:t>
              </a:r>
              <a:endParaRPr lang="en-IN" sz="1200" dirty="0"/>
            </a:p>
          </p:txBody>
        </p:sp>
        <p:sp>
          <p:nvSpPr>
            <p:cNvPr id="144" name="TextBox 143">
              <a:extLst>
                <a:ext uri="{FF2B5EF4-FFF2-40B4-BE49-F238E27FC236}">
                  <a16:creationId xmlns:a16="http://schemas.microsoft.com/office/drawing/2014/main" id="{25E263AD-8347-4B0B-BECE-8666866F7567}"/>
                </a:ext>
              </a:extLst>
            </p:cNvPr>
            <p:cNvSpPr txBox="1"/>
            <p:nvPr/>
          </p:nvSpPr>
          <p:spPr>
            <a:xfrm>
              <a:off x="6827262" y="3382661"/>
              <a:ext cx="362692" cy="207749"/>
            </a:xfrm>
            <a:prstGeom prst="rect">
              <a:avLst/>
            </a:prstGeom>
            <a:noFill/>
          </p:spPr>
          <p:txBody>
            <a:bodyPr wrap="square" rtlCol="0">
              <a:spAutoFit/>
            </a:bodyPr>
            <a:lstStyle/>
            <a:p>
              <a:pPr algn="ctr"/>
              <a:r>
                <a:rPr lang="en-US" sz="1200" dirty="0"/>
                <a:t>0</a:t>
              </a:r>
              <a:endParaRPr lang="en-IN" sz="1200" dirty="0"/>
            </a:p>
          </p:txBody>
        </p:sp>
      </p:grpSp>
    </p:spTree>
    <p:extLst>
      <p:ext uri="{BB962C8B-B14F-4D97-AF65-F5344CB8AC3E}">
        <p14:creationId xmlns:p14="http://schemas.microsoft.com/office/powerpoint/2010/main" val="3615453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05307" y="1043119"/>
            <a:ext cx="10972800" cy="5632311"/>
          </a:xfrm>
          <a:prstGeom prst="rect">
            <a:avLst/>
          </a:prstGeom>
        </p:spPr>
        <p:txBody>
          <a:bodyPr wrap="square">
            <a:spAutoFit/>
          </a:bodyPr>
          <a:lstStyle/>
          <a:p>
            <a:r>
              <a:rPr lang="en-US" b="1" dirty="0">
                <a:solidFill>
                  <a:srgbClr val="333333"/>
                </a:solidFill>
                <a:latin typeface="Gill Sans MT" panose="020B0502020104020203" pitchFamily="34" charset="0"/>
              </a:rPr>
              <a:t>Parsing means associating tree structure to a sentence, given a grammar (often a context-free grammar)</a:t>
            </a:r>
            <a:endParaRPr lang="en-US" dirty="0">
              <a:solidFill>
                <a:srgbClr val="4472C4">
                  <a:lumMod val="75000"/>
                </a:srgbClr>
              </a:solidFill>
              <a:latin typeface="Gill Sans MT" panose="020B0502020104020203" pitchFamily="34" charset="0"/>
            </a:endParaRPr>
          </a:p>
          <a:p>
            <a:r>
              <a:rPr lang="en-US" b="1" dirty="0">
                <a:solidFill>
                  <a:srgbClr val="4472C4">
                    <a:lumMod val="75000"/>
                  </a:srgbClr>
                </a:solidFill>
                <a:latin typeface="Gill Sans MT" panose="020B0502020104020203" pitchFamily="34" charset="0"/>
              </a:rPr>
              <a:t>Algorithms:</a:t>
            </a:r>
            <a:r>
              <a:rPr lang="en-US" dirty="0">
                <a:solidFill>
                  <a:srgbClr val="4472C4">
                    <a:lumMod val="75000"/>
                  </a:srgbClr>
                </a:solidFill>
                <a:latin typeface="Gill Sans MT" panose="020B0502020104020203" pitchFamily="34" charset="0"/>
              </a:rPr>
              <a:t> </a:t>
            </a:r>
          </a:p>
          <a:p>
            <a:pPr marL="342900" indent="-342900">
              <a:buFont typeface="+mj-lt"/>
              <a:buAutoNum type="alphaUcPeriod"/>
            </a:pPr>
            <a:r>
              <a:rPr lang="en-US" dirty="0">
                <a:solidFill>
                  <a:srgbClr val="4472C4">
                    <a:lumMod val="75000"/>
                  </a:srgbClr>
                </a:solidFill>
                <a:latin typeface="Gill Sans MT" panose="020B0502020104020203" pitchFamily="34" charset="0"/>
              </a:rPr>
              <a:t>Top-Down</a:t>
            </a:r>
          </a:p>
          <a:p>
            <a:pPr marL="800100" lvl="1" indent="-342900">
              <a:buFont typeface="+mj-lt"/>
              <a:buAutoNum type="arabicPeriod"/>
            </a:pPr>
            <a:r>
              <a:rPr lang="en-US" dirty="0">
                <a:solidFill>
                  <a:srgbClr val="4472C4">
                    <a:lumMod val="75000"/>
                  </a:srgbClr>
                </a:solidFill>
                <a:latin typeface="Gill Sans MT" panose="020B0502020104020203" pitchFamily="34" charset="0"/>
              </a:rPr>
              <a:t>LL – Parses input from </a:t>
            </a:r>
            <a:r>
              <a:rPr lang="en-US" b="1" dirty="0">
                <a:solidFill>
                  <a:srgbClr val="4472C4">
                    <a:lumMod val="75000"/>
                  </a:srgbClr>
                </a:solidFill>
                <a:latin typeface="Gill Sans MT" panose="020B0502020104020203" pitchFamily="34" charset="0"/>
              </a:rPr>
              <a:t>L</a:t>
            </a:r>
            <a:r>
              <a:rPr lang="en-US" dirty="0">
                <a:solidFill>
                  <a:srgbClr val="4472C4">
                    <a:lumMod val="75000"/>
                  </a:srgbClr>
                </a:solidFill>
                <a:latin typeface="Gill Sans MT" panose="020B0502020104020203" pitchFamily="34" charset="0"/>
              </a:rPr>
              <a:t>eft-to-right, performing </a:t>
            </a:r>
            <a:r>
              <a:rPr lang="en-US" b="1" dirty="0">
                <a:solidFill>
                  <a:srgbClr val="4472C4">
                    <a:lumMod val="75000"/>
                  </a:srgbClr>
                </a:solidFill>
                <a:latin typeface="Gill Sans MT" panose="020B0502020104020203" pitchFamily="34" charset="0"/>
              </a:rPr>
              <a:t>L</a:t>
            </a:r>
            <a:r>
              <a:rPr lang="en-US" dirty="0">
                <a:solidFill>
                  <a:srgbClr val="4472C4">
                    <a:lumMod val="75000"/>
                  </a:srgbClr>
                </a:solidFill>
                <a:latin typeface="Gill Sans MT" panose="020B0502020104020203" pitchFamily="34" charset="0"/>
              </a:rPr>
              <a:t>eftmost derivation of the sentence </a:t>
            </a:r>
          </a:p>
          <a:p>
            <a:pPr marL="800100" lvl="1" indent="-342900">
              <a:buFont typeface="+mj-lt"/>
              <a:buAutoNum type="arabicPeriod"/>
            </a:pPr>
            <a:r>
              <a:rPr lang="en-US" dirty="0">
                <a:solidFill>
                  <a:srgbClr val="4472C4">
                    <a:lumMod val="75000"/>
                  </a:srgbClr>
                </a:solidFill>
                <a:latin typeface="Gill Sans MT" panose="020B0502020104020203" pitchFamily="34" charset="0"/>
              </a:rPr>
              <a:t>Recursive Descent – Tail Recursive or Pratt Parser</a:t>
            </a:r>
          </a:p>
          <a:p>
            <a:pPr marL="342900" indent="-342900">
              <a:buFont typeface="+mj-lt"/>
              <a:buAutoNum type="alphaUcPeriod"/>
            </a:pPr>
            <a:r>
              <a:rPr lang="en-US" dirty="0">
                <a:solidFill>
                  <a:srgbClr val="4472C4">
                    <a:lumMod val="75000"/>
                  </a:srgbClr>
                </a:solidFill>
                <a:latin typeface="Gill Sans MT" panose="020B0502020104020203" pitchFamily="34" charset="0"/>
              </a:rPr>
              <a:t>Bottom-Up</a:t>
            </a:r>
          </a:p>
          <a:p>
            <a:pPr marL="800100" lvl="1" indent="-342900">
              <a:buFont typeface="+mj-lt"/>
              <a:buAutoNum type="arabicPeriod"/>
            </a:pPr>
            <a:r>
              <a:rPr lang="en-US" dirty="0">
                <a:solidFill>
                  <a:srgbClr val="4472C4">
                    <a:lumMod val="75000"/>
                  </a:srgbClr>
                </a:solidFill>
                <a:latin typeface="Gill Sans MT" panose="020B0502020104020203" pitchFamily="34" charset="0"/>
              </a:rPr>
              <a:t>Precedence – Simple(</a:t>
            </a:r>
            <a:r>
              <a:rPr lang="en-IN" dirty="0">
                <a:solidFill>
                  <a:srgbClr val="4472C4">
                    <a:lumMod val="75000"/>
                  </a:srgbClr>
                </a:solidFill>
                <a:latin typeface="Gill Sans MT" panose="020B0502020104020203" pitchFamily="34" charset="0"/>
              </a:rPr>
              <a:t>recognizes the text's lowest-level small details first, then mid-level structures, and lastly highest-level overall structure</a:t>
            </a:r>
            <a:r>
              <a:rPr lang="en-US" dirty="0">
                <a:solidFill>
                  <a:srgbClr val="4472C4">
                    <a:lumMod val="75000"/>
                  </a:srgbClr>
                </a:solidFill>
                <a:latin typeface="Gill Sans MT" panose="020B0502020104020203" pitchFamily="34" charset="0"/>
              </a:rPr>
              <a:t>), Shunting Yard</a:t>
            </a:r>
          </a:p>
          <a:p>
            <a:pPr marL="800100" lvl="1" indent="-342900">
              <a:buFont typeface="+mj-lt"/>
              <a:buAutoNum type="arabicPeriod"/>
            </a:pPr>
            <a:r>
              <a:rPr lang="en-US" dirty="0">
                <a:solidFill>
                  <a:srgbClr val="4472C4">
                    <a:lumMod val="75000"/>
                  </a:srgbClr>
                </a:solidFill>
                <a:latin typeface="Gill Sans MT" panose="020B0502020104020203" pitchFamily="34" charset="0"/>
              </a:rPr>
              <a:t>Bounded-Context – LR (</a:t>
            </a:r>
            <a:r>
              <a:rPr lang="en-US" b="1" dirty="0">
                <a:solidFill>
                  <a:srgbClr val="4472C4">
                    <a:lumMod val="75000"/>
                  </a:srgbClr>
                </a:solidFill>
                <a:latin typeface="Gill Sans MT" panose="020B0502020104020203" pitchFamily="34" charset="0"/>
              </a:rPr>
              <a:t>L</a:t>
            </a:r>
            <a:r>
              <a:rPr lang="en-US" dirty="0">
                <a:solidFill>
                  <a:srgbClr val="4472C4">
                    <a:lumMod val="75000"/>
                  </a:srgbClr>
                </a:solidFill>
                <a:latin typeface="Gill Sans MT" panose="020B0502020104020203" pitchFamily="34" charset="0"/>
              </a:rPr>
              <a:t>eft-to-right, performing </a:t>
            </a:r>
            <a:r>
              <a:rPr lang="en-US" b="1" dirty="0">
                <a:solidFill>
                  <a:srgbClr val="4472C4">
                    <a:lumMod val="75000"/>
                  </a:srgbClr>
                </a:solidFill>
                <a:latin typeface="Gill Sans MT" panose="020B0502020104020203" pitchFamily="34" charset="0"/>
              </a:rPr>
              <a:t>R</a:t>
            </a:r>
            <a:r>
              <a:rPr lang="en-US" dirty="0">
                <a:solidFill>
                  <a:srgbClr val="4472C4">
                    <a:lumMod val="75000"/>
                  </a:srgbClr>
                </a:solidFill>
                <a:latin typeface="Gill Sans MT" panose="020B0502020104020203" pitchFamily="34" charset="0"/>
              </a:rPr>
              <a:t>ightmost derivation of the sentence)</a:t>
            </a:r>
          </a:p>
          <a:p>
            <a:endParaRPr lang="en-US" dirty="0">
              <a:solidFill>
                <a:srgbClr val="4472C4">
                  <a:lumMod val="75000"/>
                </a:srgbClr>
              </a:solidFill>
              <a:latin typeface="Gill Sans MT" panose="020B0502020104020203" pitchFamily="34" charset="0"/>
            </a:endParaRPr>
          </a:p>
          <a:p>
            <a:r>
              <a:rPr lang="en-US" dirty="0">
                <a:solidFill>
                  <a:srgbClr val="333333"/>
                </a:solidFill>
                <a:latin typeface="Gill Sans MT" panose="020B0502020104020203" pitchFamily="34" charset="0"/>
              </a:rPr>
              <a:t>A good parser shall have the ability to handle:</a:t>
            </a:r>
          </a:p>
          <a:p>
            <a:endParaRPr lang="en-US" dirty="0">
              <a:solidFill>
                <a:srgbClr val="333333"/>
              </a:solidFill>
              <a:latin typeface="Gill Sans MT" panose="020B0502020104020203" pitchFamily="34" charset="0"/>
            </a:endParaRPr>
          </a:p>
          <a:p>
            <a:pPr marL="342900" indent="-342900">
              <a:buFont typeface="+mj-lt"/>
              <a:buAutoNum type="arabicPeriod"/>
            </a:pPr>
            <a:r>
              <a:rPr lang="en-US" dirty="0">
                <a:solidFill>
                  <a:srgbClr val="333333"/>
                </a:solidFill>
                <a:latin typeface="Gill Sans MT" panose="020B0502020104020203" pitchFamily="34" charset="0"/>
              </a:rPr>
              <a:t>Prepositional Phrase attachment (e.g. – </a:t>
            </a:r>
            <a:r>
              <a:rPr lang="en-US" i="1" dirty="0">
                <a:solidFill>
                  <a:srgbClr val="333333"/>
                </a:solidFill>
                <a:latin typeface="Gill Sans MT" panose="020B0502020104020203" pitchFamily="34" charset="0"/>
              </a:rPr>
              <a:t>I saw a man with a telescope</a:t>
            </a:r>
            <a:r>
              <a:rPr lang="en-US" dirty="0">
                <a:solidFill>
                  <a:srgbClr val="333333"/>
                </a:solidFill>
                <a:latin typeface="Gill Sans MT" panose="020B0502020104020203" pitchFamily="34" charset="0"/>
              </a:rPr>
              <a:t>)</a:t>
            </a:r>
          </a:p>
          <a:p>
            <a:pPr marL="342900" indent="-342900">
              <a:buFont typeface="+mj-lt"/>
              <a:buAutoNum type="arabicPeriod"/>
            </a:pPr>
            <a:r>
              <a:rPr lang="en-US" dirty="0">
                <a:solidFill>
                  <a:srgbClr val="333333"/>
                </a:solidFill>
                <a:latin typeface="Gill Sans MT" panose="020B0502020104020203" pitchFamily="34" charset="0"/>
              </a:rPr>
              <a:t>Coordination Scope</a:t>
            </a:r>
          </a:p>
          <a:p>
            <a:pPr marL="342900" indent="-342900">
              <a:buFont typeface="+mj-lt"/>
              <a:buAutoNum type="arabicPeriod"/>
            </a:pPr>
            <a:r>
              <a:rPr lang="en-US" dirty="0">
                <a:solidFill>
                  <a:srgbClr val="333333"/>
                </a:solidFill>
                <a:latin typeface="Gill Sans MT" panose="020B0502020104020203" pitchFamily="34" charset="0"/>
              </a:rPr>
              <a:t>Gerunds vs Adjectives</a:t>
            </a:r>
          </a:p>
          <a:p>
            <a:pPr marL="342900" indent="-342900">
              <a:buFont typeface="+mj-lt"/>
              <a:buAutoNum type="arabicPeriod"/>
            </a:pPr>
            <a:r>
              <a:rPr lang="en-US" dirty="0">
                <a:solidFill>
                  <a:srgbClr val="333333"/>
                </a:solidFill>
                <a:latin typeface="Gill Sans MT" panose="020B0502020104020203" pitchFamily="34" charset="0"/>
              </a:rPr>
              <a:t>Question Answering</a:t>
            </a:r>
          </a:p>
          <a:p>
            <a:pPr marL="342900" indent="-342900">
              <a:buFont typeface="+mj-lt"/>
              <a:buAutoNum type="arabicPeriod"/>
            </a:pPr>
            <a:r>
              <a:rPr lang="en-US" dirty="0">
                <a:solidFill>
                  <a:srgbClr val="333333"/>
                </a:solidFill>
                <a:latin typeface="Gill Sans MT" panose="020B0502020104020203" pitchFamily="34" charset="0"/>
              </a:rPr>
              <a:t>Machine Translation (subject-verb-object or subject-object-verb)</a:t>
            </a:r>
          </a:p>
          <a:p>
            <a:pPr marL="342900" indent="-342900">
              <a:buFont typeface="+mj-lt"/>
              <a:buAutoNum type="arabicPeriod"/>
            </a:pPr>
            <a:r>
              <a:rPr lang="en-US" dirty="0">
                <a:solidFill>
                  <a:srgbClr val="333333"/>
                </a:solidFill>
                <a:latin typeface="Gill Sans MT" panose="020B0502020104020203" pitchFamily="34" charset="0"/>
              </a:rPr>
              <a:t>Information Extraction</a:t>
            </a:r>
          </a:p>
          <a:p>
            <a:pPr marL="342900" indent="-342900">
              <a:buFont typeface="+mj-lt"/>
              <a:buAutoNum type="arabicPeriod"/>
            </a:pPr>
            <a:r>
              <a:rPr lang="en-US" dirty="0">
                <a:solidFill>
                  <a:srgbClr val="333333"/>
                </a:solidFill>
                <a:latin typeface="Gill Sans MT" panose="020B0502020104020203" pitchFamily="34" charset="0"/>
              </a:rPr>
              <a:t>Speech understanding and Interpretation</a:t>
            </a:r>
          </a:p>
        </p:txBody>
      </p:sp>
      <p:pic>
        <p:nvPicPr>
          <p:cNvPr id="2" name="Picture 1">
            <a:extLst>
              <a:ext uri="{FF2B5EF4-FFF2-40B4-BE49-F238E27FC236}">
                <a16:creationId xmlns:a16="http://schemas.microsoft.com/office/drawing/2014/main" id="{8A173AA3-677D-47B3-B785-A320E2646D0C}"/>
              </a:ext>
            </a:extLst>
          </p:cNvPr>
          <p:cNvPicPr>
            <a:picLocks noChangeAspect="1"/>
          </p:cNvPicPr>
          <p:nvPr/>
        </p:nvPicPr>
        <p:blipFill>
          <a:blip r:embed="rId2"/>
          <a:stretch>
            <a:fillRect/>
          </a:stretch>
        </p:blipFill>
        <p:spPr>
          <a:xfrm>
            <a:off x="7634757" y="4151305"/>
            <a:ext cx="3943350" cy="2524125"/>
          </a:xfrm>
          <a:prstGeom prst="rect">
            <a:avLst/>
          </a:prstGeom>
        </p:spPr>
      </p:pic>
      <p:sp>
        <p:nvSpPr>
          <p:cNvPr id="8" name="Title 7">
            <a:extLst>
              <a:ext uri="{FF2B5EF4-FFF2-40B4-BE49-F238E27FC236}">
                <a16:creationId xmlns:a16="http://schemas.microsoft.com/office/drawing/2014/main" id="{E9E87D87-E14C-49F7-B904-059535A661B0}"/>
              </a:ext>
            </a:extLst>
          </p:cNvPr>
          <p:cNvSpPr>
            <a:spLocks noGrp="1"/>
          </p:cNvSpPr>
          <p:nvPr>
            <p:ph type="title"/>
          </p:nvPr>
        </p:nvSpPr>
        <p:spPr/>
        <p:txBody>
          <a:bodyPr/>
          <a:lstStyle/>
          <a:p>
            <a:r>
              <a:rPr lang="en-IN" dirty="0"/>
              <a:t>PARSING</a:t>
            </a:r>
          </a:p>
        </p:txBody>
      </p:sp>
      <p:sp>
        <p:nvSpPr>
          <p:cNvPr id="3" name="Rectangle 2">
            <a:extLst>
              <a:ext uri="{FF2B5EF4-FFF2-40B4-BE49-F238E27FC236}">
                <a16:creationId xmlns:a16="http://schemas.microsoft.com/office/drawing/2014/main" id="{8B3E018C-5220-49DC-B240-8C2B7287D8E2}"/>
              </a:ext>
            </a:extLst>
          </p:cNvPr>
          <p:cNvSpPr/>
          <p:nvPr/>
        </p:nvSpPr>
        <p:spPr>
          <a:xfrm>
            <a:off x="2471938" y="303375"/>
            <a:ext cx="3767506" cy="369332"/>
          </a:xfrm>
          <a:prstGeom prst="rect">
            <a:avLst/>
          </a:prstGeom>
        </p:spPr>
        <p:txBody>
          <a:bodyPr wrap="none">
            <a:spAutoFit/>
          </a:bodyPr>
          <a:lstStyle/>
          <a:p>
            <a:r>
              <a:rPr lang="en-IN" dirty="0">
                <a:hlinkClick r:id="rId3"/>
              </a:rPr>
              <a:t>https://www.nltk.org/book/ch08.html</a:t>
            </a:r>
            <a:endParaRPr lang="en-IN" dirty="0"/>
          </a:p>
        </p:txBody>
      </p:sp>
    </p:spTree>
    <p:extLst>
      <p:ext uri="{BB962C8B-B14F-4D97-AF65-F5344CB8AC3E}">
        <p14:creationId xmlns:p14="http://schemas.microsoft.com/office/powerpoint/2010/main" val="544215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594729-6B69-4826-B8BB-3DECCA5EAA27}"/>
              </a:ext>
            </a:extLst>
          </p:cNvPr>
          <p:cNvSpPr>
            <a:spLocks noGrp="1"/>
          </p:cNvSpPr>
          <p:nvPr>
            <p:ph type="dt" sz="half" idx="10"/>
          </p:nvPr>
        </p:nvSpPr>
        <p:spPr/>
        <p:txBody>
          <a:bodyPr/>
          <a:lstStyle/>
          <a:p>
            <a:fld id="{9E6D2E29-3933-614D-82C7-D215195ADAE0}" type="datetime1">
              <a:rPr lang="en-IN" smtClean="0"/>
              <a:t>18-04-2021</a:t>
            </a:fld>
            <a:endParaRPr lang="en-IN"/>
          </a:p>
        </p:txBody>
      </p:sp>
      <p:sp>
        <p:nvSpPr>
          <p:cNvPr id="3" name="Slide Number Placeholder 2">
            <a:extLst>
              <a:ext uri="{FF2B5EF4-FFF2-40B4-BE49-F238E27FC236}">
                <a16:creationId xmlns:a16="http://schemas.microsoft.com/office/drawing/2014/main" id="{3D24803D-8241-4991-8D8E-616DEDDC7B73}"/>
              </a:ext>
            </a:extLst>
          </p:cNvPr>
          <p:cNvSpPr>
            <a:spLocks noGrp="1"/>
          </p:cNvSpPr>
          <p:nvPr>
            <p:ph type="sldNum" sz="quarter" idx="12"/>
          </p:nvPr>
        </p:nvSpPr>
        <p:spPr/>
        <p:txBody>
          <a:bodyPr/>
          <a:lstStyle/>
          <a:p>
            <a:fld id="{273EEA2F-D825-49D3-9C25-497F06EFD3F7}" type="slidenum">
              <a:rPr lang="en-IN" smtClean="0"/>
              <a:t>23</a:t>
            </a:fld>
            <a:endParaRPr lang="en-IN"/>
          </a:p>
        </p:txBody>
      </p:sp>
      <p:sp>
        <p:nvSpPr>
          <p:cNvPr id="5" name="Title 4">
            <a:extLst>
              <a:ext uri="{FF2B5EF4-FFF2-40B4-BE49-F238E27FC236}">
                <a16:creationId xmlns:a16="http://schemas.microsoft.com/office/drawing/2014/main" id="{F335A48A-7F21-4B21-BF72-6C87BE1931EE}"/>
              </a:ext>
            </a:extLst>
          </p:cNvPr>
          <p:cNvSpPr>
            <a:spLocks noGrp="1"/>
          </p:cNvSpPr>
          <p:nvPr>
            <p:ph type="title"/>
          </p:nvPr>
        </p:nvSpPr>
        <p:spPr/>
        <p:txBody>
          <a:bodyPr/>
          <a:lstStyle/>
          <a:p>
            <a:r>
              <a:rPr lang="en-US" dirty="0"/>
              <a:t>Probabilistic CFGs</a:t>
            </a:r>
            <a:endParaRPr lang="en-IN" dirty="0"/>
          </a:p>
        </p:txBody>
      </p:sp>
      <p:sp>
        <p:nvSpPr>
          <p:cNvPr id="6" name="Rectangle 5">
            <a:extLst>
              <a:ext uri="{FF2B5EF4-FFF2-40B4-BE49-F238E27FC236}">
                <a16:creationId xmlns:a16="http://schemas.microsoft.com/office/drawing/2014/main" id="{6FDE6B29-9EE1-477A-8633-80890C49F8C4}"/>
              </a:ext>
            </a:extLst>
          </p:cNvPr>
          <p:cNvSpPr/>
          <p:nvPr/>
        </p:nvSpPr>
        <p:spPr>
          <a:xfrm>
            <a:off x="1193137" y="4941575"/>
            <a:ext cx="8420612" cy="830997"/>
          </a:xfrm>
          <a:prstGeom prst="rect">
            <a:avLst/>
          </a:prstGeom>
        </p:spPr>
        <p:txBody>
          <a:bodyPr wrap="square">
            <a:spAutoFit/>
          </a:bodyPr>
          <a:lstStyle/>
          <a:p>
            <a:r>
              <a:rPr lang="en-US" sz="1600" b="1" dirty="0">
                <a:solidFill>
                  <a:srgbClr val="333333"/>
                </a:solidFill>
                <a:latin typeface="Merriweather"/>
              </a:rPr>
              <a:t>Probabilistic Context-Free Grammars (PCFGs)</a:t>
            </a:r>
            <a:r>
              <a:rPr lang="en-US" sz="1600" dirty="0">
                <a:solidFill>
                  <a:srgbClr val="333333"/>
                </a:solidFill>
                <a:latin typeface="Merriweather"/>
              </a:rPr>
              <a:t> are used when we want to find the most probable parsed structure of the sentence. PCFGs are grammar rules, similar to what you have seen, along with probabilities associated with each production rule.</a:t>
            </a:r>
            <a:endParaRPr lang="en-IN" sz="1600" dirty="0"/>
          </a:p>
        </p:txBody>
      </p:sp>
      <p:pic>
        <p:nvPicPr>
          <p:cNvPr id="7" name="Picture 2" descr="Image result for naive bayes icon">
            <a:extLst>
              <a:ext uri="{FF2B5EF4-FFF2-40B4-BE49-F238E27FC236}">
                <a16:creationId xmlns:a16="http://schemas.microsoft.com/office/drawing/2014/main" id="{2F154A8E-02AF-4B64-8781-6C6F0C065E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10763" y="4615248"/>
            <a:ext cx="1188101" cy="11881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55F00E5-A878-4A2E-9FDE-39106BBAB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65559"/>
            <a:ext cx="4340477" cy="27258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1EEB401-BCEC-46DC-86CD-30C9A265558C}"/>
              </a:ext>
            </a:extLst>
          </p:cNvPr>
          <p:cNvSpPr/>
          <p:nvPr/>
        </p:nvSpPr>
        <p:spPr>
          <a:xfrm>
            <a:off x="5471973" y="1485537"/>
            <a:ext cx="5881827" cy="2575770"/>
          </a:xfrm>
          <a:prstGeom prst="rect">
            <a:avLst/>
          </a:prstGeom>
        </p:spPr>
        <p:txBody>
          <a:bodyPr wrap="square">
            <a:spAutoFit/>
          </a:bodyPr>
          <a:lstStyle/>
          <a:p>
            <a:r>
              <a:rPr lang="en-US" sz="1467" dirty="0">
                <a:solidFill>
                  <a:srgbClr val="222222"/>
                </a:solidFill>
                <a:latin typeface="Arial" panose="020B0604020202020204" pitchFamily="34" charset="0"/>
                <a:cs typeface="Arial" panose="020B0604020202020204" pitchFamily="34" charset="0"/>
              </a:rPr>
              <a:t>The rules of a </a:t>
            </a:r>
            <a:r>
              <a:rPr lang="en-US" sz="1467" b="1" dirty="0">
                <a:solidFill>
                  <a:srgbClr val="FF0000"/>
                </a:solidFill>
                <a:latin typeface="Arial" panose="020B0604020202020204" pitchFamily="34" charset="0"/>
                <a:cs typeface="Arial" panose="020B0604020202020204" pitchFamily="34" charset="0"/>
              </a:rPr>
              <a:t>CFG</a:t>
            </a:r>
            <a:r>
              <a:rPr lang="en-US" sz="1467" dirty="0">
                <a:solidFill>
                  <a:srgbClr val="222222"/>
                </a:solidFill>
                <a:latin typeface="Arial" panose="020B0604020202020204" pitchFamily="34" charset="0"/>
                <a:cs typeface="Arial" panose="020B0604020202020204" pitchFamily="34" charset="0"/>
              </a:rPr>
              <a:t> can lead us to </a:t>
            </a:r>
            <a:r>
              <a:rPr lang="en-US" sz="1467" dirty="0">
                <a:latin typeface="Arial" panose="020B0604020202020204" pitchFamily="34" charset="0"/>
                <a:cs typeface="Arial" panose="020B0604020202020204" pitchFamily="34" charset="0"/>
              </a:rPr>
              <a:t>multiple parses of the same sentence, leading to ambiguity over which parse is the correct one for the sentence. Consider the sentence: </a:t>
            </a:r>
          </a:p>
          <a:p>
            <a:pPr algn="ctr"/>
            <a:r>
              <a:rPr lang="en-US" sz="1467" dirty="0">
                <a:solidFill>
                  <a:srgbClr val="FF0000"/>
                </a:solidFill>
                <a:latin typeface="Arial" panose="020B0604020202020204" pitchFamily="34" charset="0"/>
                <a:cs typeface="Arial" panose="020B0604020202020204" pitchFamily="34" charset="0"/>
              </a:rPr>
              <a:t>“I shot an elephant in my pajamas.”</a:t>
            </a:r>
            <a:endParaRPr lang="en-US" sz="1467" dirty="0">
              <a:latin typeface="Arial" panose="020B0604020202020204" pitchFamily="34" charset="0"/>
              <a:cs typeface="Arial" panose="020B0604020202020204" pitchFamily="34" charset="0"/>
            </a:endParaRPr>
          </a:p>
          <a:p>
            <a:endParaRPr lang="en-US" sz="1467" dirty="0">
              <a:latin typeface="Arial" panose="020B0604020202020204" pitchFamily="34" charset="0"/>
              <a:cs typeface="Arial" panose="020B0604020202020204" pitchFamily="34" charset="0"/>
            </a:endParaRPr>
          </a:p>
          <a:p>
            <a:r>
              <a:rPr lang="en-US" sz="1467" b="1" dirty="0">
                <a:latin typeface="Arial" panose="020B0604020202020204" pitchFamily="34" charset="0"/>
                <a:cs typeface="Arial" panose="020B0604020202020204" pitchFamily="34" charset="0"/>
              </a:rPr>
              <a:t>(a) “I shot an elephant while I was wearing my pajamas.” </a:t>
            </a:r>
          </a:p>
          <a:p>
            <a:r>
              <a:rPr lang="en-US" sz="1467" b="1" dirty="0">
                <a:latin typeface="Arial" panose="020B0604020202020204" pitchFamily="34" charset="0"/>
                <a:cs typeface="Arial" panose="020B0604020202020204" pitchFamily="34" charset="0"/>
              </a:rPr>
              <a:t>(b) “I shot an elephant that was wearing my pajamas.”</a:t>
            </a:r>
          </a:p>
          <a:p>
            <a:endParaRPr lang="en-US" sz="1467" dirty="0">
              <a:latin typeface="Arial" panose="020B0604020202020204" pitchFamily="34" charset="0"/>
              <a:cs typeface="Arial" panose="020B0604020202020204" pitchFamily="34" charset="0"/>
            </a:endParaRPr>
          </a:p>
          <a:p>
            <a:r>
              <a:rPr lang="en-US" sz="1467" dirty="0">
                <a:latin typeface="Arial" panose="020B0604020202020204" pitchFamily="34" charset="0"/>
                <a:cs typeface="Arial" panose="020B0604020202020204" pitchFamily="34" charset="0"/>
              </a:rPr>
              <a:t>Obviously the second parse is nonsensical and we would like to pick the first parse as the proper one for the sentence PCFGs allow us to disambiguate by calculating which parse tree is the most probable.</a:t>
            </a:r>
            <a:endParaRPr lang="en-IN" sz="1467"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5131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594729-6B69-4826-B8BB-3DECCA5EAA27}"/>
              </a:ext>
            </a:extLst>
          </p:cNvPr>
          <p:cNvSpPr>
            <a:spLocks noGrp="1"/>
          </p:cNvSpPr>
          <p:nvPr>
            <p:ph type="dt" sz="half" idx="10"/>
          </p:nvPr>
        </p:nvSpPr>
        <p:spPr/>
        <p:txBody>
          <a:bodyPr/>
          <a:lstStyle/>
          <a:p>
            <a:fld id="{9E6D2E29-3933-614D-82C7-D215195ADAE0}" type="datetime1">
              <a:rPr lang="en-IN" smtClean="0"/>
              <a:t>18-04-2021</a:t>
            </a:fld>
            <a:endParaRPr lang="en-IN"/>
          </a:p>
        </p:txBody>
      </p:sp>
      <p:sp>
        <p:nvSpPr>
          <p:cNvPr id="3" name="Slide Number Placeholder 2">
            <a:extLst>
              <a:ext uri="{FF2B5EF4-FFF2-40B4-BE49-F238E27FC236}">
                <a16:creationId xmlns:a16="http://schemas.microsoft.com/office/drawing/2014/main" id="{3D24803D-8241-4991-8D8E-616DEDDC7B73}"/>
              </a:ext>
            </a:extLst>
          </p:cNvPr>
          <p:cNvSpPr>
            <a:spLocks noGrp="1"/>
          </p:cNvSpPr>
          <p:nvPr>
            <p:ph type="sldNum" sz="quarter" idx="12"/>
          </p:nvPr>
        </p:nvSpPr>
        <p:spPr/>
        <p:txBody>
          <a:bodyPr/>
          <a:lstStyle/>
          <a:p>
            <a:fld id="{273EEA2F-D825-49D3-9C25-497F06EFD3F7}" type="slidenum">
              <a:rPr lang="en-IN" smtClean="0"/>
              <a:t>24</a:t>
            </a:fld>
            <a:endParaRPr lang="en-IN"/>
          </a:p>
        </p:txBody>
      </p:sp>
      <p:sp>
        <p:nvSpPr>
          <p:cNvPr id="5" name="Title 4">
            <a:extLst>
              <a:ext uri="{FF2B5EF4-FFF2-40B4-BE49-F238E27FC236}">
                <a16:creationId xmlns:a16="http://schemas.microsoft.com/office/drawing/2014/main" id="{F335A48A-7F21-4B21-BF72-6C87BE1931EE}"/>
              </a:ext>
            </a:extLst>
          </p:cNvPr>
          <p:cNvSpPr>
            <a:spLocks noGrp="1"/>
          </p:cNvSpPr>
          <p:nvPr>
            <p:ph type="title"/>
          </p:nvPr>
        </p:nvSpPr>
        <p:spPr>
          <a:xfrm>
            <a:off x="422239" y="162622"/>
            <a:ext cx="9388524" cy="510085"/>
          </a:xfrm>
        </p:spPr>
        <p:txBody>
          <a:bodyPr/>
          <a:lstStyle/>
          <a:p>
            <a:r>
              <a:rPr lang="en-US" dirty="0"/>
              <a:t>Deriving a PCFG from a Corpus </a:t>
            </a:r>
            <a:endParaRPr lang="en-IN" dirty="0"/>
          </a:p>
        </p:txBody>
      </p:sp>
      <p:sp>
        <p:nvSpPr>
          <p:cNvPr id="11" name="TextBox 10">
            <a:extLst>
              <a:ext uri="{FF2B5EF4-FFF2-40B4-BE49-F238E27FC236}">
                <a16:creationId xmlns:a16="http://schemas.microsoft.com/office/drawing/2014/main" id="{81EABB18-E3B0-4A84-865C-CC5EB5B73398}"/>
              </a:ext>
            </a:extLst>
          </p:cNvPr>
          <p:cNvSpPr txBox="1"/>
          <p:nvPr/>
        </p:nvSpPr>
        <p:spPr>
          <a:xfrm>
            <a:off x="437948" y="1169980"/>
            <a:ext cx="11316105" cy="666977"/>
          </a:xfrm>
          <a:prstGeom prst="rect">
            <a:avLst/>
          </a:prstGeom>
          <a:noFill/>
        </p:spPr>
        <p:txBody>
          <a:bodyPr wrap="square">
            <a:spAutoFit/>
          </a:bodyPr>
          <a:lstStyle/>
          <a:p>
            <a:r>
              <a:rPr lang="en-US" sz="1867" dirty="0">
                <a:latin typeface="Calibri" panose="020F0502020204030204" pitchFamily="34" charset="0"/>
                <a:cs typeface="Calibri" panose="020F0502020204030204" pitchFamily="34" charset="0"/>
              </a:rPr>
              <a:t>Having defined PCFGs, the next question is the following: how do we derive a PCFG from a corpus? We will assume a set of training data, which is simply a set 9 of parse trees </a:t>
            </a:r>
            <a:r>
              <a:rPr lang="en-US" sz="1867" dirty="0">
                <a:solidFill>
                  <a:srgbClr val="FF0000"/>
                </a:solidFill>
                <a:latin typeface="Calibri" panose="020F0502020204030204" pitchFamily="34" charset="0"/>
                <a:cs typeface="Calibri" panose="020F0502020204030204" pitchFamily="34" charset="0"/>
              </a:rPr>
              <a:t>t1, t2, . . . , tm</a:t>
            </a:r>
            <a:endParaRPr lang="en-IN" sz="1867" dirty="0">
              <a:solidFill>
                <a:srgbClr val="FF0000"/>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73337BF0-846B-492F-9BF2-73C3B5B25561}"/>
              </a:ext>
            </a:extLst>
          </p:cNvPr>
          <p:cNvSpPr txBox="1"/>
          <p:nvPr/>
        </p:nvSpPr>
        <p:spPr>
          <a:xfrm>
            <a:off x="954569" y="2133999"/>
            <a:ext cx="10326617" cy="523220"/>
          </a:xfrm>
          <a:prstGeom prst="rect">
            <a:avLst/>
          </a:prstGeom>
          <a:noFill/>
        </p:spPr>
        <p:txBody>
          <a:bodyPr wrap="square">
            <a:spAutoFit/>
          </a:bodyPr>
          <a:lstStyle/>
          <a:p>
            <a:r>
              <a:rPr lang="en-US" sz="1400" dirty="0">
                <a:latin typeface="Calibri" panose="020F0502020204030204" pitchFamily="34" charset="0"/>
                <a:cs typeface="Calibri" panose="020F0502020204030204" pitchFamily="34" charset="0"/>
              </a:rPr>
              <a:t>Each parse tree </a:t>
            </a:r>
            <a:r>
              <a:rPr lang="en-US" sz="1400" dirty="0" err="1">
                <a:latin typeface="Calibri" panose="020F0502020204030204" pitchFamily="34" charset="0"/>
                <a:cs typeface="Calibri" panose="020F0502020204030204" pitchFamily="34" charset="0"/>
              </a:rPr>
              <a:t>ti</a:t>
            </a:r>
            <a:r>
              <a:rPr lang="en-US" sz="1400" dirty="0">
                <a:latin typeface="Calibri" panose="020F0502020204030204" pitchFamily="34" charset="0"/>
                <a:cs typeface="Calibri" panose="020F0502020204030204" pitchFamily="34" charset="0"/>
              </a:rPr>
              <a:t> is a sequence of context-free rules: we assume that every parse tree in our corpus has the same symbol, S, at its root. We can then define a PCFG (N, Σ, S, R, q) as follows:</a:t>
            </a:r>
            <a:endParaRPr lang="en-IN" sz="1400" dirty="0">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4F908979-84A0-4DA3-8C58-2910DD3663A8}"/>
              </a:ext>
            </a:extLst>
          </p:cNvPr>
          <p:cNvPicPr>
            <a:picLocks noChangeAspect="1"/>
          </p:cNvPicPr>
          <p:nvPr/>
        </p:nvPicPr>
        <p:blipFill>
          <a:blip r:embed="rId2"/>
          <a:stretch>
            <a:fillRect/>
          </a:stretch>
        </p:blipFill>
        <p:spPr>
          <a:xfrm>
            <a:off x="1158211" y="3088744"/>
            <a:ext cx="5278960" cy="2846584"/>
          </a:xfrm>
          <a:prstGeom prst="rect">
            <a:avLst/>
          </a:prstGeom>
        </p:spPr>
      </p:pic>
      <p:sp>
        <p:nvSpPr>
          <p:cNvPr id="17" name="TextBox 16">
            <a:extLst>
              <a:ext uri="{FF2B5EF4-FFF2-40B4-BE49-F238E27FC236}">
                <a16:creationId xmlns:a16="http://schemas.microsoft.com/office/drawing/2014/main" id="{BB158C52-223A-46EC-9BEE-C298933CB0C0}"/>
              </a:ext>
            </a:extLst>
          </p:cNvPr>
          <p:cNvSpPr txBox="1"/>
          <p:nvPr/>
        </p:nvSpPr>
        <p:spPr>
          <a:xfrm>
            <a:off x="7155298" y="3360740"/>
            <a:ext cx="4247220" cy="830997"/>
          </a:xfrm>
          <a:prstGeom prst="rect">
            <a:avLst/>
          </a:prstGeom>
          <a:noFill/>
        </p:spPr>
        <p:txBody>
          <a:bodyPr wrap="square">
            <a:spAutoFit/>
          </a:bodyPr>
          <a:lstStyle/>
          <a:p>
            <a:r>
              <a:rPr lang="en-US" sz="1600" dirty="0"/>
              <a:t>For example, if the rule VP → Vt NP is seen 105 times in our corpus, and the non-terminal VP is seen 1000 times, then</a:t>
            </a:r>
            <a:endParaRPr lang="en-IN" sz="160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A24D29-DCC8-4851-A01C-5D5E13B5D563}"/>
                  </a:ext>
                </a:extLst>
              </p:cNvPr>
              <p:cNvSpPr txBox="1"/>
              <p:nvPr/>
            </p:nvSpPr>
            <p:spPr>
              <a:xfrm>
                <a:off x="7155297" y="4555641"/>
                <a:ext cx="4125888" cy="5599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sz="1600" i="1" dirty="0">
                          <a:latin typeface="Cambria Math" panose="02040503050406030204" pitchFamily="18" charset="0"/>
                        </a:rPr>
                        <m:t>𝑞</m:t>
                      </m:r>
                      <m:d>
                        <m:dPr>
                          <m:ctrlPr>
                            <a:rPr lang="pl-PL" sz="1600" i="1" dirty="0">
                              <a:solidFill>
                                <a:srgbClr val="836967"/>
                              </a:solidFill>
                              <a:latin typeface="Cambria Math" panose="02040503050406030204" pitchFamily="18" charset="0"/>
                            </a:rPr>
                          </m:ctrlPr>
                        </m:dPr>
                        <m:e>
                          <m:r>
                            <m:rPr>
                              <m:sty m:val="p"/>
                            </m:rPr>
                            <a:rPr lang="en-US" sz="1600" dirty="0">
                              <a:solidFill>
                                <a:srgbClr val="836967"/>
                              </a:solidFill>
                              <a:latin typeface="Cambria Math" panose="02040503050406030204" pitchFamily="18" charset="0"/>
                            </a:rPr>
                            <m:t>VP</m:t>
                          </m:r>
                          <m:r>
                            <a:rPr lang="pl-PL" sz="1600" dirty="0">
                              <a:latin typeface="Cambria Math" panose="02040503050406030204" pitchFamily="18" charset="0"/>
                            </a:rPr>
                            <m:t>→</m:t>
                          </m:r>
                          <m:r>
                            <a:rPr lang="en-US" sz="1600" i="1" dirty="0">
                              <a:latin typeface="Cambria Math" panose="02040503050406030204" pitchFamily="18" charset="0"/>
                            </a:rPr>
                            <m:t>𝑉𝑃</m:t>
                          </m:r>
                          <m:r>
                            <a:rPr lang="en-US" sz="1600" i="1" dirty="0">
                              <a:latin typeface="Cambria Math" panose="02040503050406030204" pitchFamily="18" charset="0"/>
                            </a:rPr>
                            <m:t> </m:t>
                          </m:r>
                          <m:r>
                            <a:rPr lang="en-US" sz="1600" i="1" dirty="0">
                              <a:latin typeface="Cambria Math" panose="02040503050406030204" pitchFamily="18" charset="0"/>
                            </a:rPr>
                            <m:t>𝑁𝑃</m:t>
                          </m:r>
                        </m:e>
                      </m:d>
                      <m:r>
                        <a:rPr lang="pl-PL" sz="1600" dirty="0">
                          <a:latin typeface="Cambria Math" panose="02040503050406030204" pitchFamily="18" charset="0"/>
                        </a:rPr>
                        <m:t>=</m:t>
                      </m:r>
                      <m:f>
                        <m:fPr>
                          <m:ctrlPr>
                            <a:rPr lang="pl-PL" sz="1600" i="1" dirty="0">
                              <a:solidFill>
                                <a:srgbClr val="836967"/>
                              </a:solidFill>
                              <a:latin typeface="Cambria Math" panose="02040503050406030204" pitchFamily="18" charset="0"/>
                            </a:rPr>
                          </m:ctrlPr>
                        </m:fPr>
                        <m:num>
                          <m:r>
                            <a:rPr lang="pl-PL" sz="1600" dirty="0">
                              <a:latin typeface="Cambria Math" panose="02040503050406030204" pitchFamily="18" charset="0"/>
                            </a:rPr>
                            <m:t>105</m:t>
                          </m:r>
                        </m:num>
                        <m:den>
                          <m:r>
                            <a:rPr lang="pl-PL" sz="1600" dirty="0">
                              <a:latin typeface="Cambria Math" panose="02040503050406030204" pitchFamily="18" charset="0"/>
                            </a:rPr>
                            <m:t>1000</m:t>
                          </m:r>
                        </m:den>
                      </m:f>
                    </m:oMath>
                  </m:oMathPara>
                </a14:m>
                <a:endParaRPr lang="en-IN" sz="1600" dirty="0"/>
              </a:p>
            </p:txBody>
          </p:sp>
        </mc:Choice>
        <mc:Fallback xmlns="">
          <p:sp>
            <p:nvSpPr>
              <p:cNvPr id="19" name="TextBox 18">
                <a:extLst>
                  <a:ext uri="{FF2B5EF4-FFF2-40B4-BE49-F238E27FC236}">
                    <a16:creationId xmlns:a16="http://schemas.microsoft.com/office/drawing/2014/main" id="{EEA24D29-DCC8-4851-A01C-5D5E13B5D563}"/>
                  </a:ext>
                </a:extLst>
              </p:cNvPr>
              <p:cNvSpPr txBox="1">
                <a:spLocks noRot="1" noChangeAspect="1" noMove="1" noResize="1" noEditPoints="1" noAdjustHandles="1" noChangeArrowheads="1" noChangeShapeType="1" noTextEdit="1"/>
              </p:cNvSpPr>
              <p:nvPr/>
            </p:nvSpPr>
            <p:spPr>
              <a:xfrm>
                <a:off x="7155297" y="4555641"/>
                <a:ext cx="4125888" cy="559961"/>
              </a:xfrm>
              <a:prstGeom prst="rect">
                <a:avLst/>
              </a:prstGeo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811223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1" name="Google Shape;691;g5c117d537a_0_36"/>
          <p:cNvSpPr txBox="1">
            <a:spLocks noGrp="1"/>
          </p:cNvSpPr>
          <p:nvPr>
            <p:ph type="dt" idx="10"/>
          </p:nvPr>
        </p:nvSpPr>
        <p:spPr>
          <a:xfrm>
            <a:off x="850900" y="6356351"/>
            <a:ext cx="2743200" cy="365200"/>
          </a:xfrm>
          <a:prstGeom prst="rect">
            <a:avLst/>
          </a:prstGeom>
          <a:noFill/>
          <a:ln>
            <a:noFill/>
          </a:ln>
        </p:spPr>
        <p:txBody>
          <a:bodyPr spcFirstLastPara="1" vert="horz" wrap="square" lIns="121900" tIns="60933" rIns="121900" bIns="60933" rtlCol="0" anchor="ctr" anchorCtr="0">
            <a:noAutofit/>
          </a:bodyPr>
          <a:lstStyle/>
          <a:p>
            <a:r>
              <a:rPr lang="en-IN">
                <a:solidFill>
                  <a:srgbClr val="898989"/>
                </a:solidFill>
                <a:latin typeface="Proxima Nova"/>
                <a:ea typeface="Proxima Nova"/>
                <a:cs typeface="Proxima Nova"/>
                <a:sym typeface="Proxima Nova"/>
              </a:rPr>
              <a:t>23/05/19</a:t>
            </a:r>
            <a:endParaRPr>
              <a:solidFill>
                <a:srgbClr val="898989"/>
              </a:solidFill>
              <a:latin typeface="Proxima Nova"/>
              <a:ea typeface="Proxima Nova"/>
              <a:cs typeface="Proxima Nova"/>
              <a:sym typeface="Proxima Nova"/>
            </a:endParaRPr>
          </a:p>
        </p:txBody>
      </p:sp>
      <p:sp>
        <p:nvSpPr>
          <p:cNvPr id="692" name="Google Shape;692;g5c117d537a_0_36"/>
          <p:cNvSpPr txBox="1">
            <a:spLocks noGrp="1"/>
          </p:cNvSpPr>
          <p:nvPr>
            <p:ph type="sldNum" idx="12"/>
          </p:nvPr>
        </p:nvSpPr>
        <p:spPr>
          <a:xfrm>
            <a:off x="4074665" y="6367045"/>
            <a:ext cx="4100400" cy="365200"/>
          </a:xfrm>
          <a:prstGeom prst="rect">
            <a:avLst/>
          </a:prstGeom>
          <a:noFill/>
          <a:ln>
            <a:noFill/>
          </a:ln>
        </p:spPr>
        <p:txBody>
          <a:bodyPr spcFirstLastPara="1" vert="horz" wrap="square" lIns="121900" tIns="60933" rIns="121900" bIns="60933" rtlCol="0" anchor="ctr" anchorCtr="0">
            <a:noAutofit/>
          </a:bodyPr>
          <a:lstStyle/>
          <a:p>
            <a:pPr algn="ctr"/>
            <a:r>
              <a:rPr lang="en-IN">
                <a:solidFill>
                  <a:srgbClr val="898989"/>
                </a:solidFill>
              </a:rPr>
              <a:t>Footer</a:t>
            </a:r>
            <a:endParaRPr/>
          </a:p>
        </p:txBody>
      </p:sp>
      <p:sp>
        <p:nvSpPr>
          <p:cNvPr id="693" name="Google Shape;693;g5c117d537a_0_36"/>
          <p:cNvSpPr txBox="1">
            <a:spLocks noGrp="1"/>
          </p:cNvSpPr>
          <p:nvPr>
            <p:ph type="body" idx="1"/>
          </p:nvPr>
        </p:nvSpPr>
        <p:spPr>
          <a:xfrm>
            <a:off x="4285131" y="4669112"/>
            <a:ext cx="7140000" cy="1116000"/>
          </a:xfrm>
          <a:prstGeom prst="rect">
            <a:avLst/>
          </a:prstGeom>
          <a:noFill/>
          <a:ln>
            <a:noFill/>
          </a:ln>
        </p:spPr>
        <p:txBody>
          <a:bodyPr spcFirstLastPara="1" vert="horz" wrap="square" lIns="121900" tIns="60933" rIns="121900" bIns="60933" rtlCol="0" anchor="t" anchorCtr="0">
            <a:noAutofit/>
          </a:bodyPr>
          <a:lstStyle/>
          <a:p>
            <a:pPr marL="285741" indent="-285741">
              <a:spcBef>
                <a:spcPts val="0"/>
              </a:spcBef>
            </a:pPr>
            <a:r>
              <a:rPr lang="en-IN"/>
              <a:t>Practice in teams of 4 students</a:t>
            </a:r>
            <a:endParaRPr/>
          </a:p>
          <a:p>
            <a:pPr marL="285741" indent="-285741"/>
            <a:r>
              <a:rPr lang="en-IN"/>
              <a:t>Industry expert mentoring to learn better</a:t>
            </a:r>
            <a:endParaRPr/>
          </a:p>
          <a:p>
            <a:pPr marL="285741" indent="-285741"/>
            <a:r>
              <a:rPr lang="en-IN"/>
              <a:t>Get personalised feedback for improvements</a:t>
            </a:r>
            <a:endParaRPr/>
          </a:p>
        </p:txBody>
      </p:sp>
      <p:sp>
        <p:nvSpPr>
          <p:cNvPr id="694" name="Google Shape;694;g5c117d537a_0_36"/>
          <p:cNvSpPr txBox="1">
            <a:spLocks noGrp="1"/>
          </p:cNvSpPr>
          <p:nvPr>
            <p:ph type="sldNum" idx="4294967295"/>
          </p:nvPr>
        </p:nvSpPr>
        <p:spPr>
          <a:xfrm>
            <a:off x="8610600" y="6356351"/>
            <a:ext cx="2743200" cy="365125"/>
          </a:xfrm>
          <a:prstGeom prst="rect">
            <a:avLst/>
          </a:prstGeom>
          <a:noFill/>
          <a:ln>
            <a:noFill/>
          </a:ln>
        </p:spPr>
        <p:txBody>
          <a:bodyPr spcFirstLastPara="1" vert="horz" wrap="square" lIns="121920" tIns="60960" rIns="121920" bIns="60960" rtlCol="0" anchor="ctr" anchorCtr="0">
            <a:noAutofit/>
          </a:bodyPr>
          <a:lstStyle>
            <a:defPPr>
              <a:defRPr lang="en-US"/>
            </a:defPPr>
            <a:lvl1pPr marL="0" algn="r" defTabSz="609585" rtl="0" eaLnBrk="1" latinLnBrk="0" hangingPunct="1">
              <a:defRPr sz="1200" kern="1200">
                <a:solidFill>
                  <a:schemeClr val="tx1">
                    <a:tint val="75000"/>
                  </a:schemeClr>
                </a:solidFill>
                <a:latin typeface="Proxima Nova Rg" panose="02000506030000020004" pitchFamily="50" charset="0"/>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buSzPts val="900"/>
            </a:pPr>
            <a:fld id="{273EEA2F-D825-49D3-9C25-497F06EFD3F7}" type="slidenum">
              <a:rPr lang="en-IN" smtClean="0"/>
              <a:pPr>
                <a:buSzPts val="900"/>
              </a:pPr>
              <a:t>25</a:t>
            </a:fld>
            <a:endParaRPr>
              <a:solidFill>
                <a:srgbClr val="898989"/>
              </a:solidFill>
              <a:latin typeface="Proxima Nova"/>
              <a:ea typeface="Proxima Nova"/>
              <a:cs typeface="Proxima Nova"/>
              <a:sym typeface="Proxima Nova"/>
            </a:endParaRPr>
          </a:p>
        </p:txBody>
      </p:sp>
      <p:sp>
        <p:nvSpPr>
          <p:cNvPr id="695" name="Google Shape;695;g5c117d537a_0_36"/>
          <p:cNvSpPr/>
          <p:nvPr/>
        </p:nvSpPr>
        <p:spPr>
          <a:xfrm>
            <a:off x="0" y="0"/>
            <a:ext cx="12192000" cy="6858000"/>
          </a:xfrm>
          <a:prstGeom prst="rect">
            <a:avLst/>
          </a:prstGeom>
          <a:solidFill>
            <a:schemeClr val="lt1"/>
          </a:solidFill>
          <a:ln>
            <a:noFill/>
          </a:ln>
        </p:spPr>
        <p:txBody>
          <a:bodyPr spcFirstLastPara="1" wrap="square" lIns="121900" tIns="60933" rIns="121900" bIns="60933" anchor="ctr" anchorCtr="0">
            <a:noAutofit/>
          </a:bodyPr>
          <a:lstStyle/>
          <a:p>
            <a:pPr algn="ctr">
              <a:buClr>
                <a:srgbClr val="000000"/>
              </a:buClr>
              <a:buSzPts val="1800"/>
            </a:pPr>
            <a:endParaRPr sz="2400">
              <a:solidFill>
                <a:schemeClr val="lt1"/>
              </a:solidFill>
              <a:latin typeface="Calibri"/>
              <a:ea typeface="Calibri"/>
              <a:cs typeface="Calibri"/>
              <a:sym typeface="Calibri"/>
            </a:endParaRPr>
          </a:p>
        </p:txBody>
      </p:sp>
      <p:sp>
        <p:nvSpPr>
          <p:cNvPr id="696" name="Google Shape;696;g5c117d537a_0_36"/>
          <p:cNvSpPr/>
          <p:nvPr/>
        </p:nvSpPr>
        <p:spPr>
          <a:xfrm>
            <a:off x="0" y="0"/>
            <a:ext cx="12192000" cy="6858000"/>
          </a:xfrm>
          <a:prstGeom prst="rect">
            <a:avLst/>
          </a:prstGeom>
          <a:blipFill rotWithShape="1">
            <a:blip r:embed="rId3">
              <a:alphaModFix amt="21000"/>
            </a:blip>
            <a:stretch>
              <a:fillRect/>
            </a:stretch>
          </a:blipFill>
          <a:ln>
            <a:noFill/>
          </a:ln>
        </p:spPr>
        <p:txBody>
          <a:bodyPr spcFirstLastPara="1" wrap="square" lIns="121900" tIns="60933" rIns="121900" bIns="60933" anchor="ctr" anchorCtr="0">
            <a:noAutofit/>
          </a:bodyPr>
          <a:lstStyle/>
          <a:p>
            <a:pPr algn="ctr">
              <a:buClr>
                <a:srgbClr val="000000"/>
              </a:buClr>
              <a:buSzPts val="1800"/>
            </a:pPr>
            <a:endParaRPr sz="2400">
              <a:solidFill>
                <a:schemeClr val="lt1"/>
              </a:solidFill>
              <a:latin typeface="Calibri"/>
              <a:ea typeface="Calibri"/>
              <a:cs typeface="Calibri"/>
              <a:sym typeface="Calibri"/>
            </a:endParaRPr>
          </a:p>
        </p:txBody>
      </p:sp>
      <p:sp>
        <p:nvSpPr>
          <p:cNvPr id="697" name="Google Shape;697;g5c117d537a_0_36"/>
          <p:cNvSpPr/>
          <p:nvPr/>
        </p:nvSpPr>
        <p:spPr>
          <a:xfrm>
            <a:off x="-1" y="0"/>
            <a:ext cx="12192000" cy="6858000"/>
          </a:xfrm>
          <a:prstGeom prst="rect">
            <a:avLst/>
          </a:prstGeom>
          <a:blipFill rotWithShape="1">
            <a:blip r:embed="rId4">
              <a:alphaModFix amt="17000"/>
            </a:blip>
            <a:stretch>
              <a:fillRect/>
            </a:stretch>
          </a:blipFill>
          <a:ln>
            <a:noFill/>
          </a:ln>
        </p:spPr>
        <p:txBody>
          <a:bodyPr spcFirstLastPara="1" wrap="square" lIns="121900" tIns="60933" rIns="121900" bIns="60933" anchor="ctr" anchorCtr="0">
            <a:noAutofit/>
          </a:bodyPr>
          <a:lstStyle/>
          <a:p>
            <a:pPr algn="ctr">
              <a:buClr>
                <a:srgbClr val="000000"/>
              </a:buClr>
              <a:buSzPts val="1013"/>
            </a:pPr>
            <a:endParaRPr sz="1351">
              <a:solidFill>
                <a:schemeClr val="lt1"/>
              </a:solidFill>
              <a:latin typeface="Calibri"/>
              <a:ea typeface="Calibri"/>
              <a:cs typeface="Calibri"/>
              <a:sym typeface="Calibri"/>
            </a:endParaRPr>
          </a:p>
        </p:txBody>
      </p:sp>
      <p:sp>
        <p:nvSpPr>
          <p:cNvPr id="698" name="Google Shape;698;g5c117d537a_0_36"/>
          <p:cNvSpPr txBox="1"/>
          <p:nvPr/>
        </p:nvSpPr>
        <p:spPr>
          <a:xfrm>
            <a:off x="542047" y="228669"/>
            <a:ext cx="7324400" cy="879400"/>
          </a:xfrm>
          <a:prstGeom prst="rect">
            <a:avLst/>
          </a:prstGeom>
          <a:noFill/>
          <a:ln>
            <a:noFill/>
          </a:ln>
        </p:spPr>
        <p:txBody>
          <a:bodyPr spcFirstLastPara="1" wrap="square" lIns="91433" tIns="45700" rIns="91433" bIns="45700" anchor="ctr" anchorCtr="0">
            <a:noAutofit/>
          </a:bodyPr>
          <a:lstStyle/>
          <a:p>
            <a:pPr>
              <a:lnSpc>
                <a:spcPct val="90000"/>
              </a:lnSpc>
              <a:buClr>
                <a:srgbClr val="F5333F"/>
              </a:buClr>
              <a:buSzPts val="3600"/>
            </a:pPr>
            <a:r>
              <a:rPr lang="en-IN" sz="4800" dirty="0">
                <a:solidFill>
                  <a:srgbClr val="F5333F"/>
                </a:solidFill>
                <a:latin typeface="Proxima Nova"/>
                <a:ea typeface="Proxima Nova"/>
                <a:cs typeface="Proxima Nova"/>
                <a:sym typeface="Proxima Nova"/>
              </a:rPr>
              <a:t>Poll</a:t>
            </a:r>
            <a:endParaRPr sz="4800" dirty="0">
              <a:solidFill>
                <a:srgbClr val="F5333F"/>
              </a:solidFill>
              <a:latin typeface="Proxima Nova"/>
              <a:ea typeface="Proxima Nova"/>
              <a:cs typeface="Proxima Nova"/>
              <a:sym typeface="Proxima Nova"/>
            </a:endParaRPr>
          </a:p>
        </p:txBody>
      </p:sp>
      <p:sp>
        <p:nvSpPr>
          <p:cNvPr id="699" name="Google Shape;699;g5c117d537a_0_36"/>
          <p:cNvSpPr txBox="1"/>
          <p:nvPr/>
        </p:nvSpPr>
        <p:spPr>
          <a:xfrm>
            <a:off x="850900" y="6356351"/>
            <a:ext cx="2743200" cy="365200"/>
          </a:xfrm>
          <a:prstGeom prst="rect">
            <a:avLst/>
          </a:prstGeom>
          <a:noFill/>
          <a:ln>
            <a:noFill/>
          </a:ln>
        </p:spPr>
        <p:txBody>
          <a:bodyPr spcFirstLastPara="1" wrap="square" lIns="121900" tIns="60933" rIns="121900" bIns="60933" anchor="ctr" anchorCtr="0">
            <a:noAutofit/>
          </a:bodyPr>
          <a:lstStyle/>
          <a:p>
            <a:pPr>
              <a:buClr>
                <a:srgbClr val="000000"/>
              </a:buClr>
              <a:buSzPts val="900"/>
            </a:pPr>
            <a:r>
              <a:rPr lang="en-IN" sz="1200">
                <a:solidFill>
                  <a:srgbClr val="FF0000"/>
                </a:solidFill>
                <a:latin typeface="Proxima Nova"/>
                <a:ea typeface="Proxima Nova"/>
                <a:cs typeface="Proxima Nova"/>
                <a:sym typeface="Proxima Nova"/>
              </a:rPr>
              <a:t>23/05/19</a:t>
            </a:r>
            <a:endParaRPr sz="1200">
              <a:solidFill>
                <a:srgbClr val="FF0000"/>
              </a:solidFill>
              <a:latin typeface="Proxima Nova"/>
              <a:ea typeface="Proxima Nova"/>
              <a:cs typeface="Proxima Nova"/>
              <a:sym typeface="Proxima Nova"/>
            </a:endParaRPr>
          </a:p>
        </p:txBody>
      </p:sp>
      <p:sp>
        <p:nvSpPr>
          <p:cNvPr id="700" name="Google Shape;700;g5c117d537a_0_36"/>
          <p:cNvSpPr txBox="1"/>
          <p:nvPr/>
        </p:nvSpPr>
        <p:spPr>
          <a:xfrm>
            <a:off x="8682565" y="6356351"/>
            <a:ext cx="2743200" cy="366000"/>
          </a:xfrm>
          <a:prstGeom prst="rect">
            <a:avLst/>
          </a:prstGeom>
          <a:noFill/>
          <a:ln>
            <a:noFill/>
          </a:ln>
        </p:spPr>
        <p:txBody>
          <a:bodyPr spcFirstLastPara="1" wrap="square" lIns="121900" tIns="60933" rIns="121900" bIns="60933" anchor="ctr" anchorCtr="0">
            <a:noAutofit/>
          </a:bodyPr>
          <a:lstStyle/>
          <a:p>
            <a:pPr algn="r">
              <a:buClr>
                <a:srgbClr val="000000"/>
              </a:buClr>
              <a:buSzPts val="900"/>
            </a:pPr>
            <a:r>
              <a:rPr lang="en-IN" sz="1200">
                <a:solidFill>
                  <a:srgbClr val="FF0000"/>
                </a:solidFill>
                <a:latin typeface="Proxima Nova"/>
                <a:ea typeface="Proxima Nova"/>
                <a:cs typeface="Proxima Nova"/>
                <a:sym typeface="Proxima Nova"/>
              </a:rPr>
              <a:t>11</a:t>
            </a:r>
            <a:endParaRPr sz="1867">
              <a:solidFill>
                <a:srgbClr val="000000"/>
              </a:solidFill>
              <a:latin typeface="Arial"/>
              <a:ea typeface="Arial"/>
              <a:cs typeface="Arial"/>
              <a:sym typeface="Arial"/>
            </a:endParaRPr>
          </a:p>
        </p:txBody>
      </p:sp>
      <p:pic>
        <p:nvPicPr>
          <p:cNvPr id="701" name="Google Shape;701;g5c117d537a_0_36"/>
          <p:cNvPicPr preferRelativeResize="0"/>
          <p:nvPr/>
        </p:nvPicPr>
        <p:blipFill rotWithShape="1">
          <a:blip r:embed="rId5">
            <a:alphaModFix/>
          </a:blip>
          <a:srcRect/>
          <a:stretch/>
        </p:blipFill>
        <p:spPr>
          <a:xfrm>
            <a:off x="10565113" y="276120"/>
            <a:ext cx="1084840" cy="289477"/>
          </a:xfrm>
          <a:prstGeom prst="rect">
            <a:avLst/>
          </a:prstGeom>
          <a:noFill/>
          <a:ln>
            <a:noFill/>
          </a:ln>
        </p:spPr>
      </p:pic>
      <p:sp>
        <p:nvSpPr>
          <p:cNvPr id="702" name="Google Shape;702;g5c117d537a_0_36"/>
          <p:cNvSpPr txBox="1"/>
          <p:nvPr/>
        </p:nvSpPr>
        <p:spPr>
          <a:xfrm>
            <a:off x="850901" y="1184558"/>
            <a:ext cx="10909953" cy="2531799"/>
          </a:xfrm>
          <a:prstGeom prst="rect">
            <a:avLst/>
          </a:prstGeom>
          <a:noFill/>
          <a:ln>
            <a:noFill/>
          </a:ln>
        </p:spPr>
        <p:txBody>
          <a:bodyPr spcFirstLastPara="1" wrap="square" lIns="121900" tIns="60933" rIns="121900" bIns="60933" anchor="t" anchorCtr="0">
            <a:noAutofit/>
          </a:bodyPr>
          <a:lstStyle/>
          <a:p>
            <a:r>
              <a:rPr lang="en-IN" sz="1867" dirty="0">
                <a:solidFill>
                  <a:schemeClr val="dk1"/>
                </a:solidFill>
                <a:latin typeface="Calibri"/>
                <a:ea typeface="Calibri"/>
                <a:cs typeface="Calibri"/>
                <a:sym typeface="Calibri"/>
              </a:rPr>
              <a:t>Given the Grammar which tree seems more probable ?</a:t>
            </a:r>
          </a:p>
          <a:p>
            <a:r>
              <a:rPr lang="en-IN" sz="1867" dirty="0">
                <a:solidFill>
                  <a:schemeClr val="dk1"/>
                </a:solidFill>
                <a:ea typeface="Calibri"/>
                <a:cs typeface="Calibri"/>
                <a:sym typeface="Calibri"/>
              </a:rPr>
              <a:t>    S -&gt; NP VP [1.0] </a:t>
            </a:r>
          </a:p>
          <a:p>
            <a:r>
              <a:rPr lang="en-IN" sz="1867" dirty="0">
                <a:solidFill>
                  <a:schemeClr val="dk1"/>
                </a:solidFill>
                <a:ea typeface="Calibri"/>
                <a:cs typeface="Calibri"/>
                <a:sym typeface="Calibri"/>
              </a:rPr>
              <a:t>    PP -&gt; P NP [1.0]</a:t>
            </a:r>
          </a:p>
          <a:p>
            <a:r>
              <a:rPr lang="en-IN" sz="1867" dirty="0">
                <a:solidFill>
                  <a:schemeClr val="dk1"/>
                </a:solidFill>
                <a:ea typeface="Calibri"/>
                <a:cs typeface="Calibri"/>
                <a:sym typeface="Calibri"/>
              </a:rPr>
              <a:t>    VP -&gt; V NP [0.9] | VP PP [0.1] </a:t>
            </a:r>
          </a:p>
          <a:p>
            <a:r>
              <a:rPr lang="en-IN" sz="1867" dirty="0">
                <a:solidFill>
                  <a:schemeClr val="dk1"/>
                </a:solidFill>
                <a:ea typeface="Calibri"/>
                <a:cs typeface="Calibri"/>
                <a:sym typeface="Calibri"/>
              </a:rPr>
              <a:t>    NP -&gt; NP PP [0.4] </a:t>
            </a:r>
          </a:p>
          <a:p>
            <a:r>
              <a:rPr lang="en-IN" sz="1867" dirty="0">
                <a:solidFill>
                  <a:schemeClr val="dk1"/>
                </a:solidFill>
                <a:ea typeface="Calibri"/>
                <a:cs typeface="Calibri"/>
                <a:sym typeface="Calibri"/>
              </a:rPr>
              <a:t>    P -&gt; 'with' [1.0]</a:t>
            </a:r>
          </a:p>
          <a:p>
            <a:r>
              <a:rPr lang="en-IN" sz="1867" dirty="0">
                <a:solidFill>
                  <a:schemeClr val="dk1"/>
                </a:solidFill>
                <a:ea typeface="Calibri"/>
                <a:cs typeface="Calibri"/>
                <a:sym typeface="Calibri"/>
              </a:rPr>
              <a:t>    V -&gt; 'saw' [1.0]</a:t>
            </a:r>
          </a:p>
          <a:p>
            <a:r>
              <a:rPr lang="en-IN" sz="1867" dirty="0">
                <a:solidFill>
                  <a:schemeClr val="dk1"/>
                </a:solidFill>
                <a:ea typeface="Calibri"/>
                <a:cs typeface="Calibri"/>
                <a:sym typeface="Calibri"/>
              </a:rPr>
              <a:t>    NP -&gt; 'astronomer' [0.1] | 'ears' [0.18] | 'saw' [0.04] | 'stars' [0.18] | 'telescope' [0.1]</a:t>
            </a:r>
            <a:endParaRPr lang="en-IN" sz="1867" dirty="0">
              <a:solidFill>
                <a:schemeClr val="dk1"/>
              </a:solidFill>
              <a:latin typeface="Calibri"/>
              <a:ea typeface="Calibri"/>
              <a:cs typeface="Calibri"/>
              <a:sym typeface="Calibri"/>
            </a:endParaRPr>
          </a:p>
        </p:txBody>
      </p:sp>
      <p:sp>
        <p:nvSpPr>
          <p:cNvPr id="3" name="Rectangle 2">
            <a:extLst>
              <a:ext uri="{FF2B5EF4-FFF2-40B4-BE49-F238E27FC236}">
                <a16:creationId xmlns:a16="http://schemas.microsoft.com/office/drawing/2014/main" id="{C0F30B06-1ED7-442F-98A1-A6984E4BE8B1}"/>
              </a:ext>
            </a:extLst>
          </p:cNvPr>
          <p:cNvSpPr/>
          <p:nvPr/>
        </p:nvSpPr>
        <p:spPr>
          <a:xfrm>
            <a:off x="1589780" y="3856707"/>
            <a:ext cx="7917237" cy="830997"/>
          </a:xfrm>
          <a:prstGeom prst="rect">
            <a:avLst/>
          </a:prstGeom>
        </p:spPr>
        <p:txBody>
          <a:bodyPr wrap="square">
            <a:spAutoFit/>
          </a:bodyPr>
          <a:lstStyle/>
          <a:p>
            <a:r>
              <a:rPr lang="en-US" sz="1600" dirty="0"/>
              <a:t>(S</a:t>
            </a:r>
          </a:p>
          <a:p>
            <a:r>
              <a:rPr lang="en-US" sz="1600" dirty="0"/>
              <a:t>  (NP astronomer)</a:t>
            </a:r>
          </a:p>
          <a:p>
            <a:r>
              <a:rPr lang="en-US" sz="1600" dirty="0"/>
              <a:t>  (VP (V saw) (NP (NP stars) (PP (P with) (NP telescope)))))</a:t>
            </a:r>
          </a:p>
        </p:txBody>
      </p:sp>
      <p:sp>
        <p:nvSpPr>
          <p:cNvPr id="4" name="Rectangle 3">
            <a:extLst>
              <a:ext uri="{FF2B5EF4-FFF2-40B4-BE49-F238E27FC236}">
                <a16:creationId xmlns:a16="http://schemas.microsoft.com/office/drawing/2014/main" id="{752A277D-E551-4B8D-A448-9E84E6ADF12F}"/>
              </a:ext>
            </a:extLst>
          </p:cNvPr>
          <p:cNvSpPr/>
          <p:nvPr/>
        </p:nvSpPr>
        <p:spPr>
          <a:xfrm>
            <a:off x="1589780" y="4934032"/>
            <a:ext cx="6096000" cy="830997"/>
          </a:xfrm>
          <a:prstGeom prst="rect">
            <a:avLst/>
          </a:prstGeom>
        </p:spPr>
        <p:txBody>
          <a:bodyPr>
            <a:spAutoFit/>
          </a:bodyPr>
          <a:lstStyle/>
          <a:p>
            <a:r>
              <a:rPr lang="en-US" sz="1600" dirty="0"/>
              <a:t>(S</a:t>
            </a:r>
          </a:p>
          <a:p>
            <a:r>
              <a:rPr lang="en-US" sz="1600" dirty="0"/>
              <a:t>  (NP astronomer)</a:t>
            </a:r>
          </a:p>
          <a:p>
            <a:r>
              <a:rPr lang="en-US" sz="1600" dirty="0"/>
              <a:t>  (VP (VP (V saw) (NP stars)) (PP (P with) (NP telescope))))</a:t>
            </a:r>
            <a:endParaRPr lang="en-IN" sz="1600" dirty="0"/>
          </a:p>
        </p:txBody>
      </p:sp>
      <p:sp>
        <p:nvSpPr>
          <p:cNvPr id="5" name="TextBox 4">
            <a:extLst>
              <a:ext uri="{FF2B5EF4-FFF2-40B4-BE49-F238E27FC236}">
                <a16:creationId xmlns:a16="http://schemas.microsoft.com/office/drawing/2014/main" id="{172ED43D-234F-4B37-97B1-A7BC523FE576}"/>
              </a:ext>
            </a:extLst>
          </p:cNvPr>
          <p:cNvSpPr txBox="1"/>
          <p:nvPr/>
        </p:nvSpPr>
        <p:spPr>
          <a:xfrm>
            <a:off x="1016903" y="4064120"/>
            <a:ext cx="572877" cy="461665"/>
          </a:xfrm>
          <a:prstGeom prst="rect">
            <a:avLst/>
          </a:prstGeom>
          <a:noFill/>
        </p:spPr>
        <p:txBody>
          <a:bodyPr wrap="square" rtlCol="0">
            <a:spAutoFit/>
          </a:bodyPr>
          <a:lstStyle/>
          <a:p>
            <a:r>
              <a:rPr lang="en-IN" sz="2400" dirty="0"/>
              <a:t>A</a:t>
            </a:r>
          </a:p>
        </p:txBody>
      </p:sp>
      <p:sp>
        <p:nvSpPr>
          <p:cNvPr id="19" name="TextBox 18">
            <a:extLst>
              <a:ext uri="{FF2B5EF4-FFF2-40B4-BE49-F238E27FC236}">
                <a16:creationId xmlns:a16="http://schemas.microsoft.com/office/drawing/2014/main" id="{0065FED7-602C-42B1-A757-DD041B17E206}"/>
              </a:ext>
            </a:extLst>
          </p:cNvPr>
          <p:cNvSpPr txBox="1"/>
          <p:nvPr/>
        </p:nvSpPr>
        <p:spPr>
          <a:xfrm>
            <a:off x="1016903" y="5083056"/>
            <a:ext cx="572877" cy="461665"/>
          </a:xfrm>
          <a:prstGeom prst="rect">
            <a:avLst/>
          </a:prstGeom>
          <a:noFill/>
        </p:spPr>
        <p:txBody>
          <a:bodyPr wrap="square" rtlCol="0">
            <a:spAutoFit/>
          </a:bodyPr>
          <a:lstStyle/>
          <a:p>
            <a:r>
              <a:rPr lang="en-IN" sz="2400" dirty="0"/>
              <a:t>B</a:t>
            </a:r>
          </a:p>
        </p:txBody>
      </p:sp>
    </p:spTree>
    <p:extLst>
      <p:ext uri="{BB962C8B-B14F-4D97-AF65-F5344CB8AC3E}">
        <p14:creationId xmlns:p14="http://schemas.microsoft.com/office/powerpoint/2010/main" val="4270673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1" name="Google Shape;691;g5c117d537a_0_36"/>
          <p:cNvSpPr txBox="1">
            <a:spLocks noGrp="1"/>
          </p:cNvSpPr>
          <p:nvPr>
            <p:ph type="dt" idx="10"/>
          </p:nvPr>
        </p:nvSpPr>
        <p:spPr>
          <a:xfrm>
            <a:off x="850900" y="6356351"/>
            <a:ext cx="2743200" cy="365200"/>
          </a:xfrm>
          <a:prstGeom prst="rect">
            <a:avLst/>
          </a:prstGeom>
          <a:noFill/>
          <a:ln>
            <a:noFill/>
          </a:ln>
        </p:spPr>
        <p:txBody>
          <a:bodyPr spcFirstLastPara="1" vert="horz" wrap="square" lIns="121900" tIns="60933" rIns="121900" bIns="60933" rtlCol="0" anchor="ctr" anchorCtr="0">
            <a:noAutofit/>
          </a:bodyPr>
          <a:lstStyle/>
          <a:p>
            <a:r>
              <a:rPr lang="en-IN">
                <a:solidFill>
                  <a:srgbClr val="898989"/>
                </a:solidFill>
                <a:latin typeface="Proxima Nova"/>
                <a:ea typeface="Proxima Nova"/>
                <a:cs typeface="Proxima Nova"/>
                <a:sym typeface="Proxima Nova"/>
              </a:rPr>
              <a:t>23/05/19</a:t>
            </a:r>
            <a:endParaRPr>
              <a:solidFill>
                <a:srgbClr val="898989"/>
              </a:solidFill>
              <a:latin typeface="Proxima Nova"/>
              <a:ea typeface="Proxima Nova"/>
              <a:cs typeface="Proxima Nova"/>
              <a:sym typeface="Proxima Nova"/>
            </a:endParaRPr>
          </a:p>
        </p:txBody>
      </p:sp>
      <p:sp>
        <p:nvSpPr>
          <p:cNvPr id="692" name="Google Shape;692;g5c117d537a_0_36"/>
          <p:cNvSpPr txBox="1">
            <a:spLocks noGrp="1"/>
          </p:cNvSpPr>
          <p:nvPr>
            <p:ph type="sldNum" idx="12"/>
          </p:nvPr>
        </p:nvSpPr>
        <p:spPr>
          <a:xfrm>
            <a:off x="4074665" y="6367045"/>
            <a:ext cx="4100400" cy="365200"/>
          </a:xfrm>
          <a:prstGeom prst="rect">
            <a:avLst/>
          </a:prstGeom>
          <a:noFill/>
          <a:ln>
            <a:noFill/>
          </a:ln>
        </p:spPr>
        <p:txBody>
          <a:bodyPr spcFirstLastPara="1" vert="horz" wrap="square" lIns="121900" tIns="60933" rIns="121900" bIns="60933" rtlCol="0" anchor="ctr" anchorCtr="0">
            <a:noAutofit/>
          </a:bodyPr>
          <a:lstStyle/>
          <a:p>
            <a:pPr algn="ctr"/>
            <a:r>
              <a:rPr lang="en-IN">
                <a:solidFill>
                  <a:srgbClr val="898989"/>
                </a:solidFill>
              </a:rPr>
              <a:t>Footer</a:t>
            </a:r>
            <a:endParaRPr/>
          </a:p>
        </p:txBody>
      </p:sp>
      <p:sp>
        <p:nvSpPr>
          <p:cNvPr id="693" name="Google Shape;693;g5c117d537a_0_36"/>
          <p:cNvSpPr txBox="1">
            <a:spLocks noGrp="1"/>
          </p:cNvSpPr>
          <p:nvPr>
            <p:ph type="body" idx="1"/>
          </p:nvPr>
        </p:nvSpPr>
        <p:spPr>
          <a:xfrm>
            <a:off x="4285131" y="4669112"/>
            <a:ext cx="7140000" cy="1116000"/>
          </a:xfrm>
          <a:prstGeom prst="rect">
            <a:avLst/>
          </a:prstGeom>
          <a:noFill/>
          <a:ln>
            <a:noFill/>
          </a:ln>
        </p:spPr>
        <p:txBody>
          <a:bodyPr spcFirstLastPara="1" vert="horz" wrap="square" lIns="121900" tIns="60933" rIns="121900" bIns="60933" rtlCol="0" anchor="t" anchorCtr="0">
            <a:noAutofit/>
          </a:bodyPr>
          <a:lstStyle/>
          <a:p>
            <a:pPr marL="285741" indent="-285741">
              <a:spcBef>
                <a:spcPts val="0"/>
              </a:spcBef>
            </a:pPr>
            <a:r>
              <a:rPr lang="en-IN"/>
              <a:t>Practice in teams of 4 students</a:t>
            </a:r>
            <a:endParaRPr/>
          </a:p>
          <a:p>
            <a:pPr marL="285741" indent="-285741"/>
            <a:r>
              <a:rPr lang="en-IN"/>
              <a:t>Industry expert mentoring to learn better</a:t>
            </a:r>
            <a:endParaRPr/>
          </a:p>
          <a:p>
            <a:pPr marL="285741" indent="-285741"/>
            <a:r>
              <a:rPr lang="en-IN"/>
              <a:t>Get personalised feedback for improvements</a:t>
            </a:r>
            <a:endParaRPr/>
          </a:p>
        </p:txBody>
      </p:sp>
      <p:sp>
        <p:nvSpPr>
          <p:cNvPr id="694" name="Google Shape;694;g5c117d537a_0_36"/>
          <p:cNvSpPr txBox="1">
            <a:spLocks noGrp="1"/>
          </p:cNvSpPr>
          <p:nvPr>
            <p:ph type="sldNum" idx="4294967295"/>
          </p:nvPr>
        </p:nvSpPr>
        <p:spPr>
          <a:xfrm>
            <a:off x="8610600" y="6356351"/>
            <a:ext cx="2743200" cy="365125"/>
          </a:xfrm>
          <a:prstGeom prst="rect">
            <a:avLst/>
          </a:prstGeom>
          <a:noFill/>
          <a:ln>
            <a:noFill/>
          </a:ln>
        </p:spPr>
        <p:txBody>
          <a:bodyPr spcFirstLastPara="1" vert="horz" wrap="square" lIns="121920" tIns="60960" rIns="121920" bIns="60960" rtlCol="0" anchor="ctr" anchorCtr="0">
            <a:noAutofit/>
          </a:bodyPr>
          <a:lstStyle>
            <a:defPPr>
              <a:defRPr lang="en-US"/>
            </a:defPPr>
            <a:lvl1pPr marL="0" algn="r" defTabSz="609585" rtl="0" eaLnBrk="1" latinLnBrk="0" hangingPunct="1">
              <a:defRPr sz="1200" kern="1200">
                <a:solidFill>
                  <a:schemeClr val="tx1">
                    <a:tint val="75000"/>
                  </a:schemeClr>
                </a:solidFill>
                <a:latin typeface="Proxima Nova Rg" panose="02000506030000020004" pitchFamily="50" charset="0"/>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buSzPts val="900"/>
            </a:pPr>
            <a:fld id="{273EEA2F-D825-49D3-9C25-497F06EFD3F7}" type="slidenum">
              <a:rPr lang="en-IN" smtClean="0"/>
              <a:pPr>
                <a:buSzPts val="900"/>
              </a:pPr>
              <a:t>26</a:t>
            </a:fld>
            <a:endParaRPr>
              <a:solidFill>
                <a:srgbClr val="898989"/>
              </a:solidFill>
              <a:latin typeface="Proxima Nova"/>
              <a:ea typeface="Proxima Nova"/>
              <a:cs typeface="Proxima Nova"/>
              <a:sym typeface="Proxima Nova"/>
            </a:endParaRPr>
          </a:p>
        </p:txBody>
      </p:sp>
      <p:sp>
        <p:nvSpPr>
          <p:cNvPr id="695" name="Google Shape;695;g5c117d537a_0_36"/>
          <p:cNvSpPr/>
          <p:nvPr/>
        </p:nvSpPr>
        <p:spPr>
          <a:xfrm>
            <a:off x="0" y="0"/>
            <a:ext cx="12192000" cy="6858000"/>
          </a:xfrm>
          <a:prstGeom prst="rect">
            <a:avLst/>
          </a:prstGeom>
          <a:solidFill>
            <a:schemeClr val="lt1"/>
          </a:solidFill>
          <a:ln>
            <a:noFill/>
          </a:ln>
        </p:spPr>
        <p:txBody>
          <a:bodyPr spcFirstLastPara="1" wrap="square" lIns="121900" tIns="60933" rIns="121900" bIns="60933" anchor="ctr" anchorCtr="0">
            <a:noAutofit/>
          </a:bodyPr>
          <a:lstStyle/>
          <a:p>
            <a:pPr algn="ctr">
              <a:buClr>
                <a:srgbClr val="000000"/>
              </a:buClr>
              <a:buSzPts val="1800"/>
            </a:pPr>
            <a:endParaRPr sz="2400">
              <a:solidFill>
                <a:schemeClr val="lt1"/>
              </a:solidFill>
              <a:latin typeface="Calibri"/>
              <a:ea typeface="Calibri"/>
              <a:cs typeface="Calibri"/>
              <a:sym typeface="Calibri"/>
            </a:endParaRPr>
          </a:p>
        </p:txBody>
      </p:sp>
      <p:sp>
        <p:nvSpPr>
          <p:cNvPr id="696" name="Google Shape;696;g5c117d537a_0_36"/>
          <p:cNvSpPr/>
          <p:nvPr/>
        </p:nvSpPr>
        <p:spPr>
          <a:xfrm>
            <a:off x="0" y="0"/>
            <a:ext cx="12192000" cy="6858000"/>
          </a:xfrm>
          <a:prstGeom prst="rect">
            <a:avLst/>
          </a:prstGeom>
          <a:blipFill rotWithShape="1">
            <a:blip r:embed="rId3">
              <a:alphaModFix amt="21000"/>
            </a:blip>
            <a:stretch>
              <a:fillRect/>
            </a:stretch>
          </a:blipFill>
          <a:ln>
            <a:noFill/>
          </a:ln>
        </p:spPr>
        <p:txBody>
          <a:bodyPr spcFirstLastPara="1" wrap="square" lIns="121900" tIns="60933" rIns="121900" bIns="60933" anchor="ctr" anchorCtr="0">
            <a:noAutofit/>
          </a:bodyPr>
          <a:lstStyle/>
          <a:p>
            <a:pPr algn="ctr">
              <a:buClr>
                <a:srgbClr val="000000"/>
              </a:buClr>
              <a:buSzPts val="1800"/>
            </a:pPr>
            <a:endParaRPr sz="2400">
              <a:solidFill>
                <a:schemeClr val="lt1"/>
              </a:solidFill>
              <a:latin typeface="Calibri"/>
              <a:ea typeface="Calibri"/>
              <a:cs typeface="Calibri"/>
              <a:sym typeface="Calibri"/>
            </a:endParaRPr>
          </a:p>
        </p:txBody>
      </p:sp>
      <p:sp>
        <p:nvSpPr>
          <p:cNvPr id="697" name="Google Shape;697;g5c117d537a_0_36"/>
          <p:cNvSpPr/>
          <p:nvPr/>
        </p:nvSpPr>
        <p:spPr>
          <a:xfrm>
            <a:off x="-1" y="0"/>
            <a:ext cx="12192000" cy="6858000"/>
          </a:xfrm>
          <a:prstGeom prst="rect">
            <a:avLst/>
          </a:prstGeom>
          <a:blipFill rotWithShape="1">
            <a:blip r:embed="rId4">
              <a:alphaModFix amt="17000"/>
            </a:blip>
            <a:stretch>
              <a:fillRect/>
            </a:stretch>
          </a:blipFill>
          <a:ln>
            <a:noFill/>
          </a:ln>
        </p:spPr>
        <p:txBody>
          <a:bodyPr spcFirstLastPara="1" wrap="square" lIns="121900" tIns="60933" rIns="121900" bIns="60933" anchor="ctr" anchorCtr="0">
            <a:noAutofit/>
          </a:bodyPr>
          <a:lstStyle/>
          <a:p>
            <a:pPr algn="ctr">
              <a:buClr>
                <a:srgbClr val="000000"/>
              </a:buClr>
              <a:buSzPts val="1013"/>
            </a:pPr>
            <a:endParaRPr sz="1351">
              <a:solidFill>
                <a:schemeClr val="lt1"/>
              </a:solidFill>
              <a:latin typeface="Calibri"/>
              <a:ea typeface="Calibri"/>
              <a:cs typeface="Calibri"/>
              <a:sym typeface="Calibri"/>
            </a:endParaRPr>
          </a:p>
        </p:txBody>
      </p:sp>
      <p:sp>
        <p:nvSpPr>
          <p:cNvPr id="698" name="Google Shape;698;g5c117d537a_0_36"/>
          <p:cNvSpPr txBox="1"/>
          <p:nvPr/>
        </p:nvSpPr>
        <p:spPr>
          <a:xfrm>
            <a:off x="542047" y="228669"/>
            <a:ext cx="7324400" cy="879400"/>
          </a:xfrm>
          <a:prstGeom prst="rect">
            <a:avLst/>
          </a:prstGeom>
          <a:noFill/>
          <a:ln>
            <a:noFill/>
          </a:ln>
        </p:spPr>
        <p:txBody>
          <a:bodyPr spcFirstLastPara="1" wrap="square" lIns="91433" tIns="45700" rIns="91433" bIns="45700" anchor="ctr" anchorCtr="0">
            <a:noAutofit/>
          </a:bodyPr>
          <a:lstStyle/>
          <a:p>
            <a:pPr>
              <a:lnSpc>
                <a:spcPct val="90000"/>
              </a:lnSpc>
              <a:buClr>
                <a:srgbClr val="F5333F"/>
              </a:buClr>
              <a:buSzPts val="3600"/>
            </a:pPr>
            <a:r>
              <a:rPr lang="en-IN" sz="4800" dirty="0">
                <a:solidFill>
                  <a:srgbClr val="F5333F"/>
                </a:solidFill>
                <a:latin typeface="Proxima Nova"/>
                <a:ea typeface="Proxima Nova"/>
                <a:cs typeface="Proxima Nova"/>
                <a:sym typeface="Proxima Nova"/>
              </a:rPr>
              <a:t>Poll (Answer)</a:t>
            </a:r>
            <a:endParaRPr sz="4800" dirty="0">
              <a:solidFill>
                <a:srgbClr val="F5333F"/>
              </a:solidFill>
              <a:latin typeface="Proxima Nova"/>
              <a:ea typeface="Proxima Nova"/>
              <a:cs typeface="Proxima Nova"/>
              <a:sym typeface="Proxima Nova"/>
            </a:endParaRPr>
          </a:p>
        </p:txBody>
      </p:sp>
      <p:sp>
        <p:nvSpPr>
          <p:cNvPr id="699" name="Google Shape;699;g5c117d537a_0_36"/>
          <p:cNvSpPr txBox="1"/>
          <p:nvPr/>
        </p:nvSpPr>
        <p:spPr>
          <a:xfrm>
            <a:off x="850900" y="6356351"/>
            <a:ext cx="2743200" cy="365200"/>
          </a:xfrm>
          <a:prstGeom prst="rect">
            <a:avLst/>
          </a:prstGeom>
          <a:noFill/>
          <a:ln>
            <a:noFill/>
          </a:ln>
        </p:spPr>
        <p:txBody>
          <a:bodyPr spcFirstLastPara="1" wrap="square" lIns="121900" tIns="60933" rIns="121900" bIns="60933" anchor="ctr" anchorCtr="0">
            <a:noAutofit/>
          </a:bodyPr>
          <a:lstStyle/>
          <a:p>
            <a:pPr>
              <a:buClr>
                <a:srgbClr val="000000"/>
              </a:buClr>
              <a:buSzPts val="900"/>
            </a:pPr>
            <a:r>
              <a:rPr lang="en-IN" sz="1200">
                <a:solidFill>
                  <a:srgbClr val="FF0000"/>
                </a:solidFill>
                <a:latin typeface="Proxima Nova"/>
                <a:ea typeface="Proxima Nova"/>
                <a:cs typeface="Proxima Nova"/>
                <a:sym typeface="Proxima Nova"/>
              </a:rPr>
              <a:t>23/05/19</a:t>
            </a:r>
            <a:endParaRPr sz="1200">
              <a:solidFill>
                <a:srgbClr val="FF0000"/>
              </a:solidFill>
              <a:latin typeface="Proxima Nova"/>
              <a:ea typeface="Proxima Nova"/>
              <a:cs typeface="Proxima Nova"/>
              <a:sym typeface="Proxima Nova"/>
            </a:endParaRPr>
          </a:p>
        </p:txBody>
      </p:sp>
      <p:sp>
        <p:nvSpPr>
          <p:cNvPr id="700" name="Google Shape;700;g5c117d537a_0_36"/>
          <p:cNvSpPr txBox="1"/>
          <p:nvPr/>
        </p:nvSpPr>
        <p:spPr>
          <a:xfrm>
            <a:off x="8682565" y="6356351"/>
            <a:ext cx="2743200" cy="366000"/>
          </a:xfrm>
          <a:prstGeom prst="rect">
            <a:avLst/>
          </a:prstGeom>
          <a:noFill/>
          <a:ln>
            <a:noFill/>
          </a:ln>
        </p:spPr>
        <p:txBody>
          <a:bodyPr spcFirstLastPara="1" wrap="square" lIns="121900" tIns="60933" rIns="121900" bIns="60933" anchor="ctr" anchorCtr="0">
            <a:noAutofit/>
          </a:bodyPr>
          <a:lstStyle/>
          <a:p>
            <a:pPr algn="r">
              <a:buClr>
                <a:srgbClr val="000000"/>
              </a:buClr>
              <a:buSzPts val="900"/>
            </a:pPr>
            <a:r>
              <a:rPr lang="en-IN" sz="1200">
                <a:solidFill>
                  <a:srgbClr val="FF0000"/>
                </a:solidFill>
                <a:latin typeface="Proxima Nova"/>
                <a:ea typeface="Proxima Nova"/>
                <a:cs typeface="Proxima Nova"/>
                <a:sym typeface="Proxima Nova"/>
              </a:rPr>
              <a:t>11</a:t>
            </a:r>
            <a:endParaRPr sz="1867">
              <a:solidFill>
                <a:srgbClr val="000000"/>
              </a:solidFill>
              <a:latin typeface="Arial"/>
              <a:ea typeface="Arial"/>
              <a:cs typeface="Arial"/>
              <a:sym typeface="Arial"/>
            </a:endParaRPr>
          </a:p>
        </p:txBody>
      </p:sp>
      <p:pic>
        <p:nvPicPr>
          <p:cNvPr id="701" name="Google Shape;701;g5c117d537a_0_36"/>
          <p:cNvPicPr preferRelativeResize="0"/>
          <p:nvPr/>
        </p:nvPicPr>
        <p:blipFill rotWithShape="1">
          <a:blip r:embed="rId5">
            <a:alphaModFix/>
          </a:blip>
          <a:srcRect/>
          <a:stretch/>
        </p:blipFill>
        <p:spPr>
          <a:xfrm>
            <a:off x="10565113" y="276120"/>
            <a:ext cx="1084840" cy="289477"/>
          </a:xfrm>
          <a:prstGeom prst="rect">
            <a:avLst/>
          </a:prstGeom>
          <a:noFill/>
          <a:ln>
            <a:noFill/>
          </a:ln>
        </p:spPr>
      </p:pic>
      <p:sp>
        <p:nvSpPr>
          <p:cNvPr id="702" name="Google Shape;702;g5c117d537a_0_36"/>
          <p:cNvSpPr txBox="1"/>
          <p:nvPr/>
        </p:nvSpPr>
        <p:spPr>
          <a:xfrm>
            <a:off x="850901" y="1184558"/>
            <a:ext cx="10909953" cy="2531799"/>
          </a:xfrm>
          <a:prstGeom prst="rect">
            <a:avLst/>
          </a:prstGeom>
          <a:noFill/>
          <a:ln>
            <a:noFill/>
          </a:ln>
        </p:spPr>
        <p:txBody>
          <a:bodyPr spcFirstLastPara="1" wrap="square" lIns="121900" tIns="60933" rIns="121900" bIns="60933" anchor="t" anchorCtr="0">
            <a:noAutofit/>
          </a:bodyPr>
          <a:lstStyle/>
          <a:p>
            <a:r>
              <a:rPr lang="en-IN" sz="1867" dirty="0">
                <a:solidFill>
                  <a:schemeClr val="dk1"/>
                </a:solidFill>
                <a:latin typeface="Calibri"/>
                <a:ea typeface="Calibri"/>
                <a:cs typeface="Calibri"/>
                <a:sym typeface="Calibri"/>
              </a:rPr>
              <a:t>Given the Grammar which tree seems more probable ?</a:t>
            </a:r>
          </a:p>
          <a:p>
            <a:r>
              <a:rPr lang="en-IN" sz="1867" dirty="0">
                <a:solidFill>
                  <a:schemeClr val="dk1"/>
                </a:solidFill>
                <a:ea typeface="Calibri"/>
                <a:cs typeface="Calibri"/>
                <a:sym typeface="Calibri"/>
              </a:rPr>
              <a:t>    S -&gt; NP VP [1.0] </a:t>
            </a:r>
          </a:p>
          <a:p>
            <a:r>
              <a:rPr lang="en-IN" sz="1867" dirty="0">
                <a:solidFill>
                  <a:schemeClr val="dk1"/>
                </a:solidFill>
                <a:ea typeface="Calibri"/>
                <a:cs typeface="Calibri"/>
                <a:sym typeface="Calibri"/>
              </a:rPr>
              <a:t>    PP -&gt; P NP [1.0]</a:t>
            </a:r>
          </a:p>
          <a:p>
            <a:r>
              <a:rPr lang="en-IN" sz="1867" dirty="0">
                <a:solidFill>
                  <a:schemeClr val="dk1"/>
                </a:solidFill>
                <a:ea typeface="Calibri"/>
                <a:cs typeface="Calibri"/>
                <a:sym typeface="Calibri"/>
              </a:rPr>
              <a:t>    VP -&gt; V NP [0.9] | VP PP [0.1] </a:t>
            </a:r>
          </a:p>
          <a:p>
            <a:r>
              <a:rPr lang="en-IN" sz="1867" dirty="0">
                <a:solidFill>
                  <a:schemeClr val="dk1"/>
                </a:solidFill>
                <a:ea typeface="Calibri"/>
                <a:cs typeface="Calibri"/>
                <a:sym typeface="Calibri"/>
              </a:rPr>
              <a:t>    NP -&gt; NP PP [0.4] </a:t>
            </a:r>
          </a:p>
          <a:p>
            <a:r>
              <a:rPr lang="en-IN" sz="1867" dirty="0">
                <a:solidFill>
                  <a:schemeClr val="dk1"/>
                </a:solidFill>
                <a:ea typeface="Calibri"/>
                <a:cs typeface="Calibri"/>
                <a:sym typeface="Calibri"/>
              </a:rPr>
              <a:t>    P -&gt; 'with' [1.0]</a:t>
            </a:r>
          </a:p>
          <a:p>
            <a:r>
              <a:rPr lang="en-IN" sz="1867" dirty="0">
                <a:solidFill>
                  <a:schemeClr val="dk1"/>
                </a:solidFill>
                <a:ea typeface="Calibri"/>
                <a:cs typeface="Calibri"/>
                <a:sym typeface="Calibri"/>
              </a:rPr>
              <a:t>    V -&gt; 'saw' [1.0]</a:t>
            </a:r>
          </a:p>
          <a:p>
            <a:r>
              <a:rPr lang="en-IN" sz="1867" dirty="0">
                <a:solidFill>
                  <a:schemeClr val="dk1"/>
                </a:solidFill>
                <a:ea typeface="Calibri"/>
                <a:cs typeface="Calibri"/>
                <a:sym typeface="Calibri"/>
              </a:rPr>
              <a:t>    NP -&gt; 'astronomer' [0.1] | 'ears' [0.18] | 'saw' [0.04] | 'stars' [0.18] | 'telescope' [0.1]</a:t>
            </a:r>
            <a:endParaRPr lang="en-IN" sz="1867" dirty="0">
              <a:solidFill>
                <a:schemeClr val="dk1"/>
              </a:solidFill>
              <a:latin typeface="Calibri"/>
              <a:ea typeface="Calibri"/>
              <a:cs typeface="Calibri"/>
              <a:sym typeface="Calibri"/>
            </a:endParaRPr>
          </a:p>
        </p:txBody>
      </p:sp>
      <p:sp>
        <p:nvSpPr>
          <p:cNvPr id="3" name="Rectangle 2">
            <a:extLst>
              <a:ext uri="{FF2B5EF4-FFF2-40B4-BE49-F238E27FC236}">
                <a16:creationId xmlns:a16="http://schemas.microsoft.com/office/drawing/2014/main" id="{C0F30B06-1ED7-442F-98A1-A6984E4BE8B1}"/>
              </a:ext>
            </a:extLst>
          </p:cNvPr>
          <p:cNvSpPr/>
          <p:nvPr/>
        </p:nvSpPr>
        <p:spPr>
          <a:xfrm>
            <a:off x="1589780" y="3856707"/>
            <a:ext cx="7917237" cy="830997"/>
          </a:xfrm>
          <a:prstGeom prst="rect">
            <a:avLst/>
          </a:prstGeom>
        </p:spPr>
        <p:txBody>
          <a:bodyPr wrap="square">
            <a:spAutoFit/>
          </a:bodyPr>
          <a:lstStyle/>
          <a:p>
            <a:r>
              <a:rPr lang="en-US" sz="1600" b="1" dirty="0">
                <a:solidFill>
                  <a:srgbClr val="FF0000"/>
                </a:solidFill>
              </a:rPr>
              <a:t>(S</a:t>
            </a:r>
          </a:p>
          <a:p>
            <a:r>
              <a:rPr lang="en-US" sz="1600" b="1" dirty="0">
                <a:solidFill>
                  <a:srgbClr val="FF0000"/>
                </a:solidFill>
              </a:rPr>
              <a:t>  (NP astronomer)</a:t>
            </a:r>
          </a:p>
          <a:p>
            <a:r>
              <a:rPr lang="en-US" sz="1600" b="1" dirty="0">
                <a:solidFill>
                  <a:srgbClr val="FF0000"/>
                </a:solidFill>
              </a:rPr>
              <a:t>  (VP (V saw) (NP (NP stars) (PP (P with) (NP telescope)))))</a:t>
            </a:r>
          </a:p>
        </p:txBody>
      </p:sp>
      <p:sp>
        <p:nvSpPr>
          <p:cNvPr id="4" name="Rectangle 3">
            <a:extLst>
              <a:ext uri="{FF2B5EF4-FFF2-40B4-BE49-F238E27FC236}">
                <a16:creationId xmlns:a16="http://schemas.microsoft.com/office/drawing/2014/main" id="{752A277D-E551-4B8D-A448-9E84E6ADF12F}"/>
              </a:ext>
            </a:extLst>
          </p:cNvPr>
          <p:cNvSpPr/>
          <p:nvPr/>
        </p:nvSpPr>
        <p:spPr>
          <a:xfrm>
            <a:off x="1589780" y="4934032"/>
            <a:ext cx="6096000" cy="830997"/>
          </a:xfrm>
          <a:prstGeom prst="rect">
            <a:avLst/>
          </a:prstGeom>
        </p:spPr>
        <p:txBody>
          <a:bodyPr>
            <a:spAutoFit/>
          </a:bodyPr>
          <a:lstStyle/>
          <a:p>
            <a:r>
              <a:rPr lang="en-US" sz="1600" dirty="0"/>
              <a:t>(S</a:t>
            </a:r>
          </a:p>
          <a:p>
            <a:r>
              <a:rPr lang="en-US" sz="1600" dirty="0"/>
              <a:t>  (NP astronomer)</a:t>
            </a:r>
          </a:p>
          <a:p>
            <a:r>
              <a:rPr lang="en-US" sz="1600" dirty="0"/>
              <a:t>  (VP (VP (V saw) (NP stars)) (PP (P with) (NP telescope))))</a:t>
            </a:r>
            <a:endParaRPr lang="en-IN" sz="1600" dirty="0"/>
          </a:p>
        </p:txBody>
      </p:sp>
      <p:sp>
        <p:nvSpPr>
          <p:cNvPr id="5" name="TextBox 4">
            <a:extLst>
              <a:ext uri="{FF2B5EF4-FFF2-40B4-BE49-F238E27FC236}">
                <a16:creationId xmlns:a16="http://schemas.microsoft.com/office/drawing/2014/main" id="{172ED43D-234F-4B37-97B1-A7BC523FE576}"/>
              </a:ext>
            </a:extLst>
          </p:cNvPr>
          <p:cNvSpPr txBox="1"/>
          <p:nvPr/>
        </p:nvSpPr>
        <p:spPr>
          <a:xfrm>
            <a:off x="1016903" y="4064120"/>
            <a:ext cx="572877" cy="461665"/>
          </a:xfrm>
          <a:prstGeom prst="rect">
            <a:avLst/>
          </a:prstGeom>
          <a:noFill/>
        </p:spPr>
        <p:txBody>
          <a:bodyPr wrap="square" rtlCol="0">
            <a:spAutoFit/>
          </a:bodyPr>
          <a:lstStyle/>
          <a:p>
            <a:r>
              <a:rPr lang="en-IN" sz="2400" b="1" dirty="0">
                <a:solidFill>
                  <a:srgbClr val="FF0000"/>
                </a:solidFill>
              </a:rPr>
              <a:t>A</a:t>
            </a:r>
          </a:p>
        </p:txBody>
      </p:sp>
      <p:sp>
        <p:nvSpPr>
          <p:cNvPr id="19" name="TextBox 18">
            <a:extLst>
              <a:ext uri="{FF2B5EF4-FFF2-40B4-BE49-F238E27FC236}">
                <a16:creationId xmlns:a16="http://schemas.microsoft.com/office/drawing/2014/main" id="{0065FED7-602C-42B1-A757-DD041B17E206}"/>
              </a:ext>
            </a:extLst>
          </p:cNvPr>
          <p:cNvSpPr txBox="1"/>
          <p:nvPr/>
        </p:nvSpPr>
        <p:spPr>
          <a:xfrm>
            <a:off x="1016903" y="5083056"/>
            <a:ext cx="572877" cy="461665"/>
          </a:xfrm>
          <a:prstGeom prst="rect">
            <a:avLst/>
          </a:prstGeom>
          <a:noFill/>
        </p:spPr>
        <p:txBody>
          <a:bodyPr wrap="square" rtlCol="0">
            <a:spAutoFit/>
          </a:bodyPr>
          <a:lstStyle/>
          <a:p>
            <a:r>
              <a:rPr lang="en-IN" sz="2400" dirty="0"/>
              <a:t>B</a:t>
            </a:r>
          </a:p>
        </p:txBody>
      </p:sp>
      <p:sp>
        <p:nvSpPr>
          <p:cNvPr id="6" name="Rectangle 5">
            <a:extLst>
              <a:ext uri="{FF2B5EF4-FFF2-40B4-BE49-F238E27FC236}">
                <a16:creationId xmlns:a16="http://schemas.microsoft.com/office/drawing/2014/main" id="{FD5D760E-BDC1-4953-B957-5C97CB90A492}"/>
              </a:ext>
            </a:extLst>
          </p:cNvPr>
          <p:cNvSpPr/>
          <p:nvPr/>
        </p:nvSpPr>
        <p:spPr>
          <a:xfrm>
            <a:off x="8062443" y="4131925"/>
            <a:ext cx="2140330" cy="461665"/>
          </a:xfrm>
          <a:prstGeom prst="rect">
            <a:avLst/>
          </a:prstGeom>
        </p:spPr>
        <p:txBody>
          <a:bodyPr wrap="none">
            <a:spAutoFit/>
          </a:bodyPr>
          <a:lstStyle/>
          <a:p>
            <a:r>
              <a:rPr lang="en-IN" sz="2400" b="1" dirty="0">
                <a:solidFill>
                  <a:srgbClr val="FF0000"/>
                </a:solidFill>
              </a:rPr>
              <a:t>( P = 0.000648 )</a:t>
            </a:r>
          </a:p>
        </p:txBody>
      </p:sp>
      <p:sp>
        <p:nvSpPr>
          <p:cNvPr id="8" name="Rectangle 7">
            <a:extLst>
              <a:ext uri="{FF2B5EF4-FFF2-40B4-BE49-F238E27FC236}">
                <a16:creationId xmlns:a16="http://schemas.microsoft.com/office/drawing/2014/main" id="{D1E56563-0217-4F39-9785-9F2DA1EBA854}"/>
              </a:ext>
            </a:extLst>
          </p:cNvPr>
          <p:cNvSpPr/>
          <p:nvPr/>
        </p:nvSpPr>
        <p:spPr>
          <a:xfrm>
            <a:off x="8062443" y="5250084"/>
            <a:ext cx="2124299" cy="461665"/>
          </a:xfrm>
          <a:prstGeom prst="rect">
            <a:avLst/>
          </a:prstGeom>
        </p:spPr>
        <p:txBody>
          <a:bodyPr wrap="none">
            <a:spAutoFit/>
          </a:bodyPr>
          <a:lstStyle/>
          <a:p>
            <a:r>
              <a:rPr lang="en-IN" sz="2400" dirty="0"/>
              <a:t>( P = 0.000162 )</a:t>
            </a:r>
          </a:p>
        </p:txBody>
      </p:sp>
    </p:spTree>
    <p:extLst>
      <p:ext uri="{BB962C8B-B14F-4D97-AF65-F5344CB8AC3E}">
        <p14:creationId xmlns:p14="http://schemas.microsoft.com/office/powerpoint/2010/main" val="2383208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482E2F-DF28-4155-A0E3-47C373B2A9AC}"/>
              </a:ext>
            </a:extLst>
          </p:cNvPr>
          <p:cNvSpPr>
            <a:spLocks noGrp="1"/>
          </p:cNvSpPr>
          <p:nvPr>
            <p:ph type="dt" sz="half" idx="10"/>
          </p:nvPr>
        </p:nvSpPr>
        <p:spPr/>
        <p:txBody>
          <a:bodyPr/>
          <a:lstStyle/>
          <a:p>
            <a:fld id="{24A60580-2B70-6940-B3F0-E4F8AB7AA3B6}" type="datetime1">
              <a:rPr lang="en-IN" smtClean="0"/>
              <a:t>18-04-2021</a:t>
            </a:fld>
            <a:endParaRPr lang="en-IN"/>
          </a:p>
        </p:txBody>
      </p:sp>
      <p:sp>
        <p:nvSpPr>
          <p:cNvPr id="3" name="Slide Number Placeholder 2">
            <a:extLst>
              <a:ext uri="{FF2B5EF4-FFF2-40B4-BE49-F238E27FC236}">
                <a16:creationId xmlns:a16="http://schemas.microsoft.com/office/drawing/2014/main" id="{7F3B1DD4-DA6E-4CFD-8051-9111424B195D}"/>
              </a:ext>
            </a:extLst>
          </p:cNvPr>
          <p:cNvSpPr>
            <a:spLocks noGrp="1"/>
          </p:cNvSpPr>
          <p:nvPr>
            <p:ph type="sldNum" sz="quarter" idx="12"/>
          </p:nvPr>
        </p:nvSpPr>
        <p:spPr/>
        <p:txBody>
          <a:bodyPr/>
          <a:lstStyle/>
          <a:p>
            <a:fld id="{273EEA2F-D825-49D3-9C25-497F06EFD3F7}" type="slidenum">
              <a:rPr lang="en-IN" smtClean="0"/>
              <a:t>27</a:t>
            </a:fld>
            <a:endParaRPr lang="en-IN"/>
          </a:p>
        </p:txBody>
      </p:sp>
      <p:sp>
        <p:nvSpPr>
          <p:cNvPr id="4" name="Title 3">
            <a:extLst>
              <a:ext uri="{FF2B5EF4-FFF2-40B4-BE49-F238E27FC236}">
                <a16:creationId xmlns:a16="http://schemas.microsoft.com/office/drawing/2014/main" id="{824CA186-200E-4E5E-934D-02249711987F}"/>
              </a:ext>
            </a:extLst>
          </p:cNvPr>
          <p:cNvSpPr>
            <a:spLocks noGrp="1"/>
          </p:cNvSpPr>
          <p:nvPr>
            <p:ph type="title"/>
          </p:nvPr>
        </p:nvSpPr>
        <p:spPr/>
        <p:txBody>
          <a:bodyPr/>
          <a:lstStyle/>
          <a:p>
            <a:r>
              <a:rPr lang="en-IN" dirty="0"/>
              <a:t>Chomsky Normal Form</a:t>
            </a:r>
          </a:p>
        </p:txBody>
      </p:sp>
      <p:sp>
        <p:nvSpPr>
          <p:cNvPr id="6" name="Rectangle 5">
            <a:extLst>
              <a:ext uri="{FF2B5EF4-FFF2-40B4-BE49-F238E27FC236}">
                <a16:creationId xmlns:a16="http://schemas.microsoft.com/office/drawing/2014/main" id="{399B0528-FC37-4462-875F-91C6A50C5A28}"/>
              </a:ext>
            </a:extLst>
          </p:cNvPr>
          <p:cNvSpPr/>
          <p:nvPr/>
        </p:nvSpPr>
        <p:spPr>
          <a:xfrm>
            <a:off x="701040" y="1082332"/>
            <a:ext cx="10515600" cy="1015663"/>
          </a:xfrm>
          <a:prstGeom prst="rect">
            <a:avLst/>
          </a:prstGeom>
        </p:spPr>
        <p:txBody>
          <a:bodyPr wrap="square">
            <a:spAutoFit/>
          </a:bodyPr>
          <a:lstStyle/>
          <a:p>
            <a:pPr algn="ctr"/>
            <a:r>
              <a:rPr lang="en-US" sz="2000" dirty="0"/>
              <a:t>Chomsky Normal Form. A grammar where every production is either of the form </a:t>
            </a:r>
          </a:p>
          <a:p>
            <a:pPr algn="ctr"/>
            <a:r>
              <a:rPr lang="en-US" sz="2000" dirty="0">
                <a:solidFill>
                  <a:srgbClr val="FF0000"/>
                </a:solidFill>
              </a:rPr>
              <a:t>A → BC (can’t be S) or  A → c </a:t>
            </a:r>
          </a:p>
          <a:p>
            <a:pPr algn="ctr"/>
            <a:r>
              <a:rPr lang="en-US" sz="2000" dirty="0"/>
              <a:t>(where A, B, C are arbitrary variables and c an arbitrary symbol).</a:t>
            </a:r>
            <a:endParaRPr lang="en-IN" sz="2000" dirty="0"/>
          </a:p>
        </p:txBody>
      </p:sp>
      <p:sp>
        <p:nvSpPr>
          <p:cNvPr id="7" name="Rectangle 6">
            <a:extLst>
              <a:ext uri="{FF2B5EF4-FFF2-40B4-BE49-F238E27FC236}">
                <a16:creationId xmlns:a16="http://schemas.microsoft.com/office/drawing/2014/main" id="{57BAD03F-5115-4E0D-8AB8-E638F79356C5}"/>
              </a:ext>
            </a:extLst>
          </p:cNvPr>
          <p:cNvSpPr/>
          <p:nvPr/>
        </p:nvSpPr>
        <p:spPr>
          <a:xfrm>
            <a:off x="422239" y="2243783"/>
            <a:ext cx="11099201" cy="369332"/>
          </a:xfrm>
          <a:prstGeom prst="rect">
            <a:avLst/>
          </a:prstGeom>
        </p:spPr>
        <p:txBody>
          <a:bodyPr wrap="square">
            <a:spAutoFit/>
          </a:bodyPr>
          <a:lstStyle/>
          <a:p>
            <a:r>
              <a:rPr lang="en-US" dirty="0">
                <a:solidFill>
                  <a:srgbClr val="FF0000"/>
                </a:solidFill>
              </a:rPr>
              <a:t>The key advantage is that in Chomsky Normal Form, every derivation of a string of n letters has exactly 2n − 1 steps</a:t>
            </a:r>
            <a:endParaRPr lang="en-IN" dirty="0">
              <a:solidFill>
                <a:srgbClr val="FF0000"/>
              </a:solidFill>
            </a:endParaRPr>
          </a:p>
        </p:txBody>
      </p:sp>
      <p:sp>
        <p:nvSpPr>
          <p:cNvPr id="8" name="Rectangle 7">
            <a:extLst>
              <a:ext uri="{FF2B5EF4-FFF2-40B4-BE49-F238E27FC236}">
                <a16:creationId xmlns:a16="http://schemas.microsoft.com/office/drawing/2014/main" id="{D221C988-7F10-4636-BAF9-053BFD2A57CD}"/>
              </a:ext>
            </a:extLst>
          </p:cNvPr>
          <p:cNvSpPr/>
          <p:nvPr/>
        </p:nvSpPr>
        <p:spPr>
          <a:xfrm>
            <a:off x="838200" y="5807358"/>
            <a:ext cx="5049203" cy="369332"/>
          </a:xfrm>
          <a:prstGeom prst="rect">
            <a:avLst/>
          </a:prstGeom>
        </p:spPr>
        <p:txBody>
          <a:bodyPr wrap="none">
            <a:spAutoFit/>
          </a:bodyPr>
          <a:lstStyle/>
          <a:p>
            <a:r>
              <a:rPr lang="en-IN" dirty="0">
                <a:hlinkClick r:id="rId2"/>
              </a:rPr>
              <a:t>https://www.cs.bgu.ac.il/~auto202/wiki.files/9a.pdf</a:t>
            </a:r>
            <a:endParaRPr lang="en-IN" dirty="0"/>
          </a:p>
        </p:txBody>
      </p:sp>
      <p:sp>
        <p:nvSpPr>
          <p:cNvPr id="12" name="Rectangle 11">
            <a:extLst>
              <a:ext uri="{FF2B5EF4-FFF2-40B4-BE49-F238E27FC236}">
                <a16:creationId xmlns:a16="http://schemas.microsoft.com/office/drawing/2014/main" id="{C3C435E4-8C83-4E72-9543-9AC165ABB663}"/>
              </a:ext>
            </a:extLst>
          </p:cNvPr>
          <p:cNvSpPr/>
          <p:nvPr/>
        </p:nvSpPr>
        <p:spPr>
          <a:xfrm>
            <a:off x="2428971" y="3044952"/>
            <a:ext cx="7334058" cy="2031325"/>
          </a:xfrm>
          <a:prstGeom prst="rect">
            <a:avLst/>
          </a:prstGeom>
        </p:spPr>
        <p:txBody>
          <a:bodyPr wrap="square">
            <a:spAutoFit/>
          </a:bodyPr>
          <a:lstStyle/>
          <a:p>
            <a:r>
              <a:rPr lang="en-US" sz="1400" dirty="0"/>
              <a:t>Let n be the length of a string. We start with the (non-terminal) symbol S which has length n=1.</a:t>
            </a:r>
          </a:p>
          <a:p>
            <a:pPr algn="ctr"/>
            <a:endParaRPr lang="en-US" sz="1400" dirty="0"/>
          </a:p>
          <a:p>
            <a:r>
              <a:rPr lang="en-US" sz="1400" dirty="0"/>
              <a:t>Using n−1 rules of form (non−terminal)→(non−terminal)(non−terminal) we can construct a string containing n non-terminal symbols.</a:t>
            </a:r>
          </a:p>
          <a:p>
            <a:pPr algn="ctr"/>
            <a:endParaRPr lang="en-US" sz="1400" dirty="0"/>
          </a:p>
          <a:p>
            <a:r>
              <a:rPr lang="en-US" sz="1400" dirty="0"/>
              <a:t>Then on each non-terminal symbol of said string of length n we apply a rule of form (non−terminal)→(terminal). i.e. we apply n rules.</a:t>
            </a:r>
          </a:p>
          <a:p>
            <a:pPr algn="ctr"/>
            <a:endParaRPr lang="en-US" sz="1400" dirty="0"/>
          </a:p>
          <a:p>
            <a:pPr algn="ctr"/>
            <a:r>
              <a:rPr lang="en-US" sz="1400" dirty="0"/>
              <a:t>In total we will have applied n−1+n=2n−1 rules.</a:t>
            </a:r>
            <a:endParaRPr lang="en-IN" sz="1400" dirty="0"/>
          </a:p>
        </p:txBody>
      </p:sp>
      <p:sp>
        <p:nvSpPr>
          <p:cNvPr id="15" name="Rectangle 14">
            <a:extLst>
              <a:ext uri="{FF2B5EF4-FFF2-40B4-BE49-F238E27FC236}">
                <a16:creationId xmlns:a16="http://schemas.microsoft.com/office/drawing/2014/main" id="{C13D3538-A487-40BE-BAE7-C19DBA8AD61C}"/>
              </a:ext>
            </a:extLst>
          </p:cNvPr>
          <p:cNvSpPr/>
          <p:nvPr/>
        </p:nvSpPr>
        <p:spPr>
          <a:xfrm>
            <a:off x="6416871" y="5802704"/>
            <a:ext cx="4936929" cy="369332"/>
          </a:xfrm>
          <a:prstGeom prst="rect">
            <a:avLst/>
          </a:prstGeom>
        </p:spPr>
        <p:txBody>
          <a:bodyPr wrap="none">
            <a:spAutoFit/>
          </a:bodyPr>
          <a:lstStyle/>
          <a:p>
            <a:r>
              <a:rPr lang="en-IN" dirty="0">
                <a:hlinkClick r:id="rId3"/>
              </a:rPr>
              <a:t>https://www.youtube.com/watch?v=IiCbNhHwsws</a:t>
            </a:r>
            <a:endParaRPr lang="en-IN" dirty="0"/>
          </a:p>
        </p:txBody>
      </p:sp>
      <p:sp>
        <p:nvSpPr>
          <p:cNvPr id="18" name="TextBox 17">
            <a:extLst>
              <a:ext uri="{FF2B5EF4-FFF2-40B4-BE49-F238E27FC236}">
                <a16:creationId xmlns:a16="http://schemas.microsoft.com/office/drawing/2014/main" id="{4087E809-5902-4CCB-AE93-71144E79F531}"/>
              </a:ext>
            </a:extLst>
          </p:cNvPr>
          <p:cNvSpPr txBox="1"/>
          <p:nvPr/>
        </p:nvSpPr>
        <p:spPr>
          <a:xfrm>
            <a:off x="422239" y="5443032"/>
            <a:ext cx="2316480" cy="369332"/>
          </a:xfrm>
          <a:prstGeom prst="rect">
            <a:avLst/>
          </a:prstGeom>
          <a:noFill/>
        </p:spPr>
        <p:txBody>
          <a:bodyPr wrap="square" rtlCol="0">
            <a:spAutoFit/>
          </a:bodyPr>
          <a:lstStyle/>
          <a:p>
            <a:r>
              <a:rPr lang="en-US" dirty="0">
                <a:solidFill>
                  <a:srgbClr val="FF0000"/>
                </a:solidFill>
              </a:rPr>
              <a:t>Practice :</a:t>
            </a:r>
            <a:endParaRPr lang="en-IN" dirty="0">
              <a:solidFill>
                <a:srgbClr val="FF0000"/>
              </a:solidFill>
            </a:endParaRPr>
          </a:p>
        </p:txBody>
      </p:sp>
    </p:spTree>
    <p:extLst>
      <p:ext uri="{BB962C8B-B14F-4D97-AF65-F5344CB8AC3E}">
        <p14:creationId xmlns:p14="http://schemas.microsoft.com/office/powerpoint/2010/main" val="3030147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18185" y="1162308"/>
            <a:ext cx="10959921" cy="1200329"/>
          </a:xfrm>
          <a:prstGeom prst="rect">
            <a:avLst/>
          </a:prstGeom>
        </p:spPr>
        <p:txBody>
          <a:bodyPr wrap="square">
            <a:spAutoFit/>
          </a:bodyPr>
          <a:lstStyle/>
          <a:p>
            <a:r>
              <a:rPr lang="en-IN" dirty="0">
                <a:solidFill>
                  <a:srgbClr val="333333"/>
                </a:solidFill>
                <a:latin typeface="Gill Sans MT" panose="020B0502020104020203" pitchFamily="34" charset="0"/>
              </a:rPr>
              <a:t>A </a:t>
            </a:r>
            <a:r>
              <a:rPr lang="en-IN" b="1" dirty="0">
                <a:solidFill>
                  <a:srgbClr val="333333"/>
                </a:solidFill>
                <a:latin typeface="Gill Sans MT" panose="020B0502020104020203" pitchFamily="34" charset="0"/>
              </a:rPr>
              <a:t>constituency parse </a:t>
            </a:r>
            <a:r>
              <a:rPr lang="en-IN" dirty="0">
                <a:solidFill>
                  <a:srgbClr val="333333"/>
                </a:solidFill>
                <a:latin typeface="Gill Sans MT" panose="020B0502020104020203" pitchFamily="34" charset="0"/>
              </a:rPr>
              <a:t>tree breaks a text into </a:t>
            </a:r>
            <a:r>
              <a:rPr lang="en-IN" b="1" dirty="0">
                <a:solidFill>
                  <a:srgbClr val="333333"/>
                </a:solidFill>
                <a:latin typeface="Gill Sans MT" panose="020B0502020104020203" pitchFamily="34" charset="0"/>
              </a:rPr>
              <a:t>sub-phrases</a:t>
            </a:r>
            <a:r>
              <a:rPr lang="en-IN" dirty="0">
                <a:solidFill>
                  <a:srgbClr val="333333"/>
                </a:solidFill>
                <a:latin typeface="Gill Sans MT" panose="020B0502020104020203" pitchFamily="34" charset="0"/>
              </a:rPr>
              <a:t>. Non-terminals in the tree are types of phrases, the terminals are the words in the sentence, and the edges are unlabelled. </a:t>
            </a:r>
          </a:p>
          <a:p>
            <a:endParaRPr lang="en-IN" dirty="0">
              <a:solidFill>
                <a:srgbClr val="333333"/>
              </a:solidFill>
              <a:latin typeface="Gill Sans MT" panose="020B0502020104020203" pitchFamily="34" charset="0"/>
            </a:endParaRPr>
          </a:p>
          <a:p>
            <a:r>
              <a:rPr lang="en-IN" dirty="0">
                <a:solidFill>
                  <a:srgbClr val="333333"/>
                </a:solidFill>
                <a:latin typeface="Gill Sans MT" panose="020B0502020104020203" pitchFamily="34" charset="0"/>
              </a:rPr>
              <a:t>For a simple sentence "John sees Bill", a constituency parse would be:</a:t>
            </a:r>
            <a:endParaRPr lang="en-US" dirty="0">
              <a:solidFill>
                <a:srgbClr val="4472C4">
                  <a:lumMod val="75000"/>
                </a:srgbClr>
              </a:solidFill>
              <a:latin typeface="Gill Sans MT" panose="020B0502020104020203" pitchFamily="34" charset="0"/>
            </a:endParaRPr>
          </a:p>
        </p:txBody>
      </p:sp>
      <p:pic>
        <p:nvPicPr>
          <p:cNvPr id="2" name="Picture 1">
            <a:extLst>
              <a:ext uri="{FF2B5EF4-FFF2-40B4-BE49-F238E27FC236}">
                <a16:creationId xmlns:a16="http://schemas.microsoft.com/office/drawing/2014/main" id="{F43665B5-27C5-4C4B-9DD7-A30A9F0B68B9}"/>
              </a:ext>
            </a:extLst>
          </p:cNvPr>
          <p:cNvPicPr>
            <a:picLocks noChangeAspect="1"/>
          </p:cNvPicPr>
          <p:nvPr/>
        </p:nvPicPr>
        <p:blipFill>
          <a:blip r:embed="rId2"/>
          <a:stretch>
            <a:fillRect/>
          </a:stretch>
        </p:blipFill>
        <p:spPr>
          <a:xfrm>
            <a:off x="3590925" y="2727555"/>
            <a:ext cx="5010150" cy="2667000"/>
          </a:xfrm>
          <a:prstGeom prst="rect">
            <a:avLst/>
          </a:prstGeom>
        </p:spPr>
      </p:pic>
      <p:sp>
        <p:nvSpPr>
          <p:cNvPr id="10" name="Rectangle 9">
            <a:extLst>
              <a:ext uri="{FF2B5EF4-FFF2-40B4-BE49-F238E27FC236}">
                <a16:creationId xmlns:a16="http://schemas.microsoft.com/office/drawing/2014/main" id="{6C40AA3C-BD64-4FE8-8C0E-3E8A3E59F356}"/>
              </a:ext>
            </a:extLst>
          </p:cNvPr>
          <p:cNvSpPr/>
          <p:nvPr/>
        </p:nvSpPr>
        <p:spPr>
          <a:xfrm>
            <a:off x="968326" y="5567004"/>
            <a:ext cx="10255348" cy="923330"/>
          </a:xfrm>
          <a:prstGeom prst="rect">
            <a:avLst/>
          </a:prstGeom>
        </p:spPr>
        <p:txBody>
          <a:bodyPr wrap="square">
            <a:spAutoFit/>
          </a:bodyPr>
          <a:lstStyle/>
          <a:p>
            <a:r>
              <a:rPr lang="en-IN" dirty="0">
                <a:solidFill>
                  <a:srgbClr val="333333"/>
                </a:solidFill>
                <a:latin typeface="Gill Sans MT" panose="020B0502020104020203" pitchFamily="34" charset="0"/>
              </a:rPr>
              <a:t>In fact, one of the good ways is to always parse the sentence with the constituency parser, and then, if needed, it performs a deterministic (rule-based) transformation on the constituency parse tree to convert it into a dependency tree.</a:t>
            </a:r>
            <a:endParaRPr lang="en-US" dirty="0">
              <a:solidFill>
                <a:srgbClr val="4472C4">
                  <a:lumMod val="75000"/>
                </a:srgbClr>
              </a:solidFill>
              <a:latin typeface="Gill Sans MT" panose="020B0502020104020203" pitchFamily="34" charset="0"/>
            </a:endParaRPr>
          </a:p>
        </p:txBody>
      </p:sp>
      <p:sp>
        <p:nvSpPr>
          <p:cNvPr id="8" name="Title 7">
            <a:extLst>
              <a:ext uri="{FF2B5EF4-FFF2-40B4-BE49-F238E27FC236}">
                <a16:creationId xmlns:a16="http://schemas.microsoft.com/office/drawing/2014/main" id="{3EA5DFBF-26B6-49C6-803A-D57FACA5E9E7}"/>
              </a:ext>
            </a:extLst>
          </p:cNvPr>
          <p:cNvSpPr>
            <a:spLocks noGrp="1"/>
          </p:cNvSpPr>
          <p:nvPr>
            <p:ph type="title"/>
          </p:nvPr>
        </p:nvSpPr>
        <p:spPr>
          <a:xfrm>
            <a:off x="422238" y="162622"/>
            <a:ext cx="6977367" cy="510085"/>
          </a:xfrm>
        </p:spPr>
        <p:txBody>
          <a:bodyPr/>
          <a:lstStyle/>
          <a:p>
            <a:r>
              <a:rPr lang="en-IN" dirty="0"/>
              <a:t>CONSTITUENCY PARSING</a:t>
            </a:r>
          </a:p>
        </p:txBody>
      </p:sp>
    </p:spTree>
    <p:extLst>
      <p:ext uri="{BB962C8B-B14F-4D97-AF65-F5344CB8AC3E}">
        <p14:creationId xmlns:p14="http://schemas.microsoft.com/office/powerpoint/2010/main" val="1528366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18185" y="1288983"/>
            <a:ext cx="10959921" cy="1200329"/>
          </a:xfrm>
          <a:prstGeom prst="rect">
            <a:avLst/>
          </a:prstGeom>
        </p:spPr>
        <p:txBody>
          <a:bodyPr wrap="square">
            <a:spAutoFit/>
          </a:bodyPr>
          <a:lstStyle/>
          <a:p>
            <a:r>
              <a:rPr lang="en-IN" dirty="0">
                <a:solidFill>
                  <a:srgbClr val="333333"/>
                </a:solidFill>
                <a:latin typeface="Gill Sans MT" panose="020B0502020104020203" pitchFamily="34" charset="0"/>
              </a:rPr>
              <a:t>A </a:t>
            </a:r>
            <a:r>
              <a:rPr lang="en-IN" b="1" dirty="0">
                <a:solidFill>
                  <a:srgbClr val="333333"/>
                </a:solidFill>
                <a:latin typeface="Gill Sans MT" panose="020B0502020104020203" pitchFamily="34" charset="0"/>
              </a:rPr>
              <a:t>dependency parse</a:t>
            </a:r>
            <a:r>
              <a:rPr lang="en-IN" dirty="0">
                <a:solidFill>
                  <a:srgbClr val="333333"/>
                </a:solidFill>
                <a:latin typeface="Gill Sans MT" panose="020B0502020104020203" pitchFamily="34" charset="0"/>
              </a:rPr>
              <a:t> connects words according to their </a:t>
            </a:r>
            <a:r>
              <a:rPr lang="en-IN" b="1" dirty="0">
                <a:solidFill>
                  <a:srgbClr val="333333"/>
                </a:solidFill>
                <a:latin typeface="Gill Sans MT" panose="020B0502020104020203" pitchFamily="34" charset="0"/>
              </a:rPr>
              <a:t>relationships</a:t>
            </a:r>
            <a:r>
              <a:rPr lang="en-IN" dirty="0">
                <a:solidFill>
                  <a:srgbClr val="333333"/>
                </a:solidFill>
                <a:latin typeface="Gill Sans MT" panose="020B0502020104020203" pitchFamily="34" charset="0"/>
              </a:rPr>
              <a:t>. Each vertex in the tree represents a word, child nodes are words that are dependent on the parent, and the edges are labelled by the relationship.</a:t>
            </a:r>
          </a:p>
          <a:p>
            <a:endParaRPr lang="en-IN" dirty="0">
              <a:solidFill>
                <a:srgbClr val="333333"/>
              </a:solidFill>
              <a:latin typeface="Gill Sans MT" panose="020B0502020104020203" pitchFamily="34" charset="0"/>
            </a:endParaRPr>
          </a:p>
          <a:p>
            <a:r>
              <a:rPr lang="en-IN" dirty="0">
                <a:solidFill>
                  <a:srgbClr val="333333"/>
                </a:solidFill>
                <a:latin typeface="Gill Sans MT" panose="020B0502020104020203" pitchFamily="34" charset="0"/>
              </a:rPr>
              <a:t>A dependency parse of the same sentence, "John sees Bill", would be:</a:t>
            </a:r>
            <a:endParaRPr lang="en-US" dirty="0">
              <a:solidFill>
                <a:srgbClr val="4472C4">
                  <a:lumMod val="75000"/>
                </a:srgbClr>
              </a:solidFill>
              <a:latin typeface="Gill Sans MT" panose="020B0502020104020203" pitchFamily="34" charset="0"/>
            </a:endParaRPr>
          </a:p>
        </p:txBody>
      </p:sp>
      <p:pic>
        <p:nvPicPr>
          <p:cNvPr id="2" name="Picture 1">
            <a:extLst>
              <a:ext uri="{FF2B5EF4-FFF2-40B4-BE49-F238E27FC236}">
                <a16:creationId xmlns:a16="http://schemas.microsoft.com/office/drawing/2014/main" id="{51BF7639-9BF5-463C-BE71-0F6444DED093}"/>
              </a:ext>
            </a:extLst>
          </p:cNvPr>
          <p:cNvPicPr>
            <a:picLocks noChangeAspect="1"/>
          </p:cNvPicPr>
          <p:nvPr/>
        </p:nvPicPr>
        <p:blipFill>
          <a:blip r:embed="rId2"/>
          <a:stretch>
            <a:fillRect/>
          </a:stretch>
        </p:blipFill>
        <p:spPr>
          <a:xfrm>
            <a:off x="4400550" y="3174831"/>
            <a:ext cx="3390900" cy="1524000"/>
          </a:xfrm>
          <a:prstGeom prst="rect">
            <a:avLst/>
          </a:prstGeom>
        </p:spPr>
      </p:pic>
      <p:sp>
        <p:nvSpPr>
          <p:cNvPr id="10" name="Rectangle 9">
            <a:extLst>
              <a:ext uri="{FF2B5EF4-FFF2-40B4-BE49-F238E27FC236}">
                <a16:creationId xmlns:a16="http://schemas.microsoft.com/office/drawing/2014/main" id="{B5443CEB-451F-4138-A74B-807B4F000FB4}"/>
              </a:ext>
            </a:extLst>
          </p:cNvPr>
          <p:cNvSpPr/>
          <p:nvPr/>
        </p:nvSpPr>
        <p:spPr>
          <a:xfrm>
            <a:off x="1893194" y="5107352"/>
            <a:ext cx="8405612" cy="923330"/>
          </a:xfrm>
          <a:prstGeom prst="rect">
            <a:avLst/>
          </a:prstGeom>
        </p:spPr>
        <p:txBody>
          <a:bodyPr wrap="square">
            <a:spAutoFit/>
          </a:bodyPr>
          <a:lstStyle/>
          <a:p>
            <a:r>
              <a:rPr lang="en-IN" dirty="0">
                <a:solidFill>
                  <a:srgbClr val="333333"/>
                </a:solidFill>
                <a:latin typeface="Gill Sans MT" panose="020B0502020104020203" pitchFamily="34" charset="0"/>
              </a:rPr>
              <a:t>If you are interested in sub-phrases within the sentence, you probably want the constituency parse. If you are interested in the dependency relationships between words, then you probably want the dependency parse.</a:t>
            </a:r>
          </a:p>
        </p:txBody>
      </p:sp>
      <p:sp>
        <p:nvSpPr>
          <p:cNvPr id="8" name="Title 7">
            <a:extLst>
              <a:ext uri="{FF2B5EF4-FFF2-40B4-BE49-F238E27FC236}">
                <a16:creationId xmlns:a16="http://schemas.microsoft.com/office/drawing/2014/main" id="{9F4DB05C-697A-47AC-AC28-8B3459F95AA9}"/>
              </a:ext>
            </a:extLst>
          </p:cNvPr>
          <p:cNvSpPr>
            <a:spLocks noGrp="1"/>
          </p:cNvSpPr>
          <p:nvPr>
            <p:ph type="title"/>
          </p:nvPr>
        </p:nvSpPr>
        <p:spPr>
          <a:xfrm>
            <a:off x="422238" y="162622"/>
            <a:ext cx="6456863" cy="510085"/>
          </a:xfrm>
        </p:spPr>
        <p:txBody>
          <a:bodyPr/>
          <a:lstStyle/>
          <a:p>
            <a:r>
              <a:rPr lang="en-IN" dirty="0"/>
              <a:t>DEPENDENCY PARSING</a:t>
            </a:r>
          </a:p>
        </p:txBody>
      </p:sp>
    </p:spTree>
    <p:extLst>
      <p:ext uri="{BB962C8B-B14F-4D97-AF65-F5344CB8AC3E}">
        <p14:creationId xmlns:p14="http://schemas.microsoft.com/office/powerpoint/2010/main" val="4157388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17605"/>
            <a:ext cx="12191999" cy="769441"/>
          </a:xfrm>
          <a:prstGeom prst="rect">
            <a:avLst/>
          </a:prstGeom>
        </p:spPr>
        <p:txBody>
          <a:bodyPr wrap="square">
            <a:spAutoFit/>
          </a:bodyPr>
          <a:lstStyle/>
          <a:p>
            <a:pPr algn="ctr"/>
            <a:r>
              <a:rPr lang="en-US" sz="4400" b="1" dirty="0">
                <a:solidFill>
                  <a:schemeClr val="bg1"/>
                </a:solidFill>
                <a:latin typeface="Gill Sans MT" panose="020B0502020104020203" pitchFamily="34" charset="0"/>
              </a:rPr>
              <a:t>Natural Language Processing  </a:t>
            </a:r>
          </a:p>
        </p:txBody>
      </p:sp>
    </p:spTree>
    <p:extLst>
      <p:ext uri="{BB962C8B-B14F-4D97-AF65-F5344CB8AC3E}">
        <p14:creationId xmlns:p14="http://schemas.microsoft.com/office/powerpoint/2010/main" val="332828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3893" y="1206097"/>
            <a:ext cx="10912699" cy="646331"/>
          </a:xfrm>
          <a:prstGeom prst="rect">
            <a:avLst/>
          </a:prstGeom>
        </p:spPr>
        <p:txBody>
          <a:bodyPr wrap="square">
            <a:spAutoFit/>
          </a:bodyPr>
          <a:lstStyle/>
          <a:p>
            <a:r>
              <a:rPr lang="en-US" b="1" dirty="0">
                <a:solidFill>
                  <a:srgbClr val="333333"/>
                </a:solidFill>
                <a:latin typeface="Gill Sans MT" panose="020B0502020104020203" pitchFamily="34" charset="0"/>
              </a:rPr>
              <a:t>Information Extraction (IE)</a:t>
            </a:r>
            <a:r>
              <a:rPr lang="en-US" dirty="0">
                <a:solidFill>
                  <a:srgbClr val="333333"/>
                </a:solidFill>
                <a:latin typeface="Gill Sans MT" panose="020B0502020104020203" pitchFamily="34" charset="0"/>
              </a:rPr>
              <a:t> system that can extract structured data from unstructured textual data. A key component in information extraction systems is </a:t>
            </a:r>
            <a:r>
              <a:rPr lang="en-US" b="1" dirty="0">
                <a:solidFill>
                  <a:srgbClr val="333333"/>
                </a:solidFill>
                <a:latin typeface="Gill Sans MT" panose="020B0502020104020203" pitchFamily="34" charset="0"/>
              </a:rPr>
              <a:t>Named-Entity-Recognition (NER)</a:t>
            </a:r>
            <a:r>
              <a:rPr lang="en-US" dirty="0">
                <a:solidFill>
                  <a:srgbClr val="333333"/>
                </a:solidFill>
                <a:latin typeface="Gill Sans MT" panose="020B0502020104020203" pitchFamily="34" charset="0"/>
              </a:rPr>
              <a:t>.</a:t>
            </a:r>
            <a:endParaRPr lang="en-US" dirty="0">
              <a:solidFill>
                <a:prstClr val="black"/>
              </a:solidFill>
              <a:latin typeface="Gill Sans MT" panose="020B0502020104020203" pitchFamily="34" charset="0"/>
            </a:endParaRPr>
          </a:p>
        </p:txBody>
      </p:sp>
      <p:sp>
        <p:nvSpPr>
          <p:cNvPr id="4" name="Rectangle 3"/>
          <p:cNvSpPr/>
          <p:nvPr/>
        </p:nvSpPr>
        <p:spPr>
          <a:xfrm>
            <a:off x="613893" y="2592943"/>
            <a:ext cx="6555346" cy="2031325"/>
          </a:xfrm>
          <a:prstGeom prst="rect">
            <a:avLst/>
          </a:prstGeom>
        </p:spPr>
        <p:txBody>
          <a:bodyPr wrap="square">
            <a:spAutoFit/>
          </a:bodyPr>
          <a:lstStyle/>
          <a:p>
            <a:r>
              <a:rPr lang="en-US" dirty="0">
                <a:solidFill>
                  <a:srgbClr val="333333"/>
                </a:solidFill>
                <a:latin typeface="Gill Sans MT" panose="020B0502020104020203" pitchFamily="34" charset="0"/>
              </a:rPr>
              <a:t>Assuming we are trying to make a conversational flight-booking system, which can show relevant flights when given a natural-language query such as “</a:t>
            </a:r>
            <a:r>
              <a:rPr lang="en-US" dirty="0">
                <a:solidFill>
                  <a:srgbClr val="C00000"/>
                </a:solidFill>
                <a:latin typeface="Gill Sans MT" panose="020B0502020104020203" pitchFamily="34" charset="0"/>
              </a:rPr>
              <a:t>Please show me all morning flights from Bangalore to Mumbai on next Monday.</a:t>
            </a:r>
            <a:r>
              <a:rPr lang="en-US" dirty="0">
                <a:solidFill>
                  <a:srgbClr val="333333"/>
                </a:solidFill>
                <a:latin typeface="Gill Sans MT" panose="020B0502020104020203" pitchFamily="34" charset="0"/>
              </a:rPr>
              <a:t>” For the system to be able to process this query, it has to extract useful </a:t>
            </a:r>
            <a:r>
              <a:rPr lang="en-US" b="1" dirty="0">
                <a:solidFill>
                  <a:srgbClr val="333333"/>
                </a:solidFill>
                <a:latin typeface="Gill Sans MT" panose="020B0502020104020203" pitchFamily="34" charset="0"/>
              </a:rPr>
              <a:t>named entities</a:t>
            </a:r>
            <a:r>
              <a:rPr lang="en-US" dirty="0">
                <a:solidFill>
                  <a:srgbClr val="333333"/>
                </a:solidFill>
                <a:latin typeface="Gill Sans MT" panose="020B0502020104020203" pitchFamily="34" charset="0"/>
              </a:rPr>
              <a:t> from the unstructured text query and convert them to a structured format, such as the following dictionary/JSON object:</a:t>
            </a:r>
            <a:endParaRPr lang="en-US" dirty="0">
              <a:solidFill>
                <a:prstClr val="black"/>
              </a:solidFill>
              <a:latin typeface="Gill Sans MT" panose="020B0502020104020203" pitchFamily="34" charset="0"/>
            </a:endParaRPr>
          </a:p>
        </p:txBody>
      </p:sp>
      <p:sp>
        <p:nvSpPr>
          <p:cNvPr id="8" name="Rectangle 7"/>
          <p:cNvSpPr/>
          <p:nvPr/>
        </p:nvSpPr>
        <p:spPr>
          <a:xfrm>
            <a:off x="8804857" y="2592943"/>
            <a:ext cx="2721736" cy="1908215"/>
          </a:xfrm>
          <a:prstGeom prst="rect">
            <a:avLst/>
          </a:prstGeom>
        </p:spPr>
        <p:txBody>
          <a:bodyPr wrap="square">
            <a:spAutoFit/>
          </a:bodyPr>
          <a:lstStyle/>
          <a:p>
            <a:r>
              <a:rPr lang="en-US" altLang="en-US" dirty="0">
                <a:solidFill>
                  <a:srgbClr val="333333"/>
                </a:solidFill>
                <a:latin typeface="Gill Sans MT" panose="020B0502020104020203" pitchFamily="34" charset="0"/>
              </a:rPr>
              <a:t>{</a:t>
            </a:r>
          </a:p>
          <a:p>
            <a:r>
              <a:rPr lang="en-US" altLang="en-US" dirty="0">
                <a:solidFill>
                  <a:srgbClr val="333333"/>
                </a:solidFill>
                <a:latin typeface="Gill Sans MT" panose="020B0502020104020203" pitchFamily="34" charset="0"/>
              </a:rPr>
              <a:t>    </a:t>
            </a:r>
            <a:r>
              <a:rPr lang="en-US" altLang="en-US" dirty="0">
                <a:solidFill>
                  <a:srgbClr val="70AD47"/>
                </a:solidFill>
                <a:latin typeface="Gill Sans MT" panose="020B0502020104020203" pitchFamily="34" charset="0"/>
              </a:rPr>
              <a:t>source:</a:t>
            </a:r>
            <a:r>
              <a:rPr lang="en-US" altLang="en-US" dirty="0">
                <a:solidFill>
                  <a:srgbClr val="333333"/>
                </a:solidFill>
                <a:latin typeface="Gill Sans MT" panose="020B0502020104020203" pitchFamily="34" charset="0"/>
              </a:rPr>
              <a:t> </a:t>
            </a:r>
            <a:r>
              <a:rPr lang="en-US" altLang="en-US" dirty="0">
                <a:solidFill>
                  <a:srgbClr val="4472C4">
                    <a:lumMod val="50000"/>
                  </a:srgbClr>
                </a:solidFill>
                <a:latin typeface="Gill Sans MT" panose="020B0502020104020203" pitchFamily="34" charset="0"/>
              </a:rPr>
              <a:t>'Bangalore</a:t>
            </a:r>
            <a:r>
              <a:rPr lang="en-US" altLang="en-US" dirty="0">
                <a:solidFill>
                  <a:srgbClr val="333333"/>
                </a:solidFill>
                <a:latin typeface="Gill Sans MT" panose="020B0502020104020203" pitchFamily="34" charset="0"/>
              </a:rPr>
              <a:t>',</a:t>
            </a:r>
          </a:p>
          <a:p>
            <a:r>
              <a:rPr lang="en-US" altLang="en-US" dirty="0">
                <a:solidFill>
                  <a:srgbClr val="70AD47"/>
                </a:solidFill>
                <a:latin typeface="Gill Sans MT" panose="020B0502020104020203" pitchFamily="34" charset="0"/>
              </a:rPr>
              <a:t>    destination:</a:t>
            </a:r>
            <a:r>
              <a:rPr lang="en-US" altLang="en-US" dirty="0">
                <a:solidFill>
                  <a:srgbClr val="333333"/>
                </a:solidFill>
                <a:latin typeface="Gill Sans MT" panose="020B0502020104020203" pitchFamily="34" charset="0"/>
              </a:rPr>
              <a:t> </a:t>
            </a:r>
            <a:r>
              <a:rPr lang="en-US" altLang="en-US" dirty="0">
                <a:solidFill>
                  <a:srgbClr val="4472C4">
                    <a:lumMod val="50000"/>
                  </a:srgbClr>
                </a:solidFill>
                <a:latin typeface="Gill Sans MT" panose="020B0502020104020203" pitchFamily="34" charset="0"/>
              </a:rPr>
              <a:t>'Mumbai‘,</a:t>
            </a:r>
            <a:br>
              <a:rPr lang="en-US" altLang="en-US" dirty="0">
                <a:solidFill>
                  <a:srgbClr val="333333"/>
                </a:solidFill>
                <a:latin typeface="Gill Sans MT" panose="020B0502020104020203" pitchFamily="34" charset="0"/>
              </a:rPr>
            </a:br>
            <a:r>
              <a:rPr lang="en-US" altLang="en-US" dirty="0">
                <a:solidFill>
                  <a:srgbClr val="333333"/>
                </a:solidFill>
                <a:latin typeface="Gill Sans MT" panose="020B0502020104020203" pitchFamily="34" charset="0"/>
              </a:rPr>
              <a:t>    </a:t>
            </a:r>
            <a:r>
              <a:rPr lang="en-US" altLang="en-US" dirty="0">
                <a:solidFill>
                  <a:srgbClr val="70AD47"/>
                </a:solidFill>
                <a:latin typeface="Gill Sans MT" panose="020B0502020104020203" pitchFamily="34" charset="0"/>
              </a:rPr>
              <a:t>day: </a:t>
            </a:r>
            <a:r>
              <a:rPr lang="en-US" altLang="en-US" dirty="0">
                <a:solidFill>
                  <a:srgbClr val="4472C4">
                    <a:lumMod val="50000"/>
                  </a:srgbClr>
                </a:solidFill>
                <a:latin typeface="Gill Sans MT" panose="020B0502020104020203" pitchFamily="34" charset="0"/>
              </a:rPr>
              <a:t>'Monday',</a:t>
            </a:r>
          </a:p>
          <a:p>
            <a:r>
              <a:rPr lang="en-US" altLang="en-US" dirty="0">
                <a:solidFill>
                  <a:srgbClr val="70AD47"/>
                </a:solidFill>
                <a:latin typeface="Gill Sans MT" panose="020B0502020104020203" pitchFamily="34" charset="0"/>
              </a:rPr>
              <a:t>    time-of-day:</a:t>
            </a:r>
            <a:r>
              <a:rPr lang="en-US" altLang="en-US" dirty="0">
                <a:solidFill>
                  <a:srgbClr val="333333"/>
                </a:solidFill>
                <a:latin typeface="Gill Sans MT" panose="020B0502020104020203" pitchFamily="34" charset="0"/>
              </a:rPr>
              <a:t> </a:t>
            </a:r>
            <a:r>
              <a:rPr lang="en-US" altLang="en-US" dirty="0">
                <a:solidFill>
                  <a:srgbClr val="4472C4">
                    <a:lumMod val="50000"/>
                  </a:srgbClr>
                </a:solidFill>
                <a:latin typeface="Gill Sans MT" panose="020B0502020104020203" pitchFamily="34" charset="0"/>
              </a:rPr>
              <a:t>'morning‘</a:t>
            </a:r>
          </a:p>
          <a:p>
            <a:r>
              <a:rPr lang="en-US" altLang="en-US" dirty="0">
                <a:solidFill>
                  <a:srgbClr val="333333"/>
                </a:solidFill>
                <a:latin typeface="Gill Sans MT" panose="020B0502020104020203" pitchFamily="34" charset="0"/>
              </a:rPr>
              <a:t>}</a:t>
            </a:r>
            <a:r>
              <a:rPr lang="en-US" altLang="en-US" sz="2800" dirty="0">
                <a:solidFill>
                  <a:prstClr val="black"/>
                </a:solidFill>
                <a:latin typeface="Gill Sans MT" panose="020B0502020104020203" pitchFamily="34" charset="0"/>
              </a:rPr>
              <a:t> </a:t>
            </a:r>
            <a:endParaRPr lang="en-US" dirty="0">
              <a:solidFill>
                <a:prstClr val="black"/>
              </a:solidFill>
              <a:latin typeface="Gill Sans MT" panose="020B0502020104020203" pitchFamily="34" charset="0"/>
            </a:endParaRPr>
          </a:p>
        </p:txBody>
      </p:sp>
      <p:sp>
        <p:nvSpPr>
          <p:cNvPr id="9" name="Rectangle 8"/>
          <p:cNvSpPr/>
          <p:nvPr/>
        </p:nvSpPr>
        <p:spPr>
          <a:xfrm>
            <a:off x="3221865" y="5241673"/>
            <a:ext cx="6096000" cy="1200329"/>
          </a:xfrm>
          <a:prstGeom prst="rect">
            <a:avLst/>
          </a:prstGeom>
        </p:spPr>
        <p:txBody>
          <a:bodyPr>
            <a:spAutoFit/>
          </a:bodyPr>
          <a:lstStyle/>
          <a:p>
            <a:r>
              <a:rPr lang="en-US" dirty="0">
                <a:solidFill>
                  <a:srgbClr val="333333"/>
                </a:solidFill>
                <a:latin typeface="Gill Sans MT" panose="020B0502020104020203" pitchFamily="34" charset="0"/>
              </a:rPr>
              <a:t>Using these entities, we could query a database and get all relevant flight results. In general, named entities refer to names of people, organizations (Google), places (India, Mumbai), specific dates and time (Monday, 8 pm) etc.</a:t>
            </a:r>
            <a:endParaRPr lang="en-US" dirty="0">
              <a:solidFill>
                <a:prstClr val="black"/>
              </a:solidFill>
              <a:latin typeface="Gill Sans MT" panose="020B0502020104020203" pitchFamily="34" charset="0"/>
            </a:endParaRPr>
          </a:p>
        </p:txBody>
      </p:sp>
      <p:sp>
        <p:nvSpPr>
          <p:cNvPr id="10" name="Title 9">
            <a:extLst>
              <a:ext uri="{FF2B5EF4-FFF2-40B4-BE49-F238E27FC236}">
                <a16:creationId xmlns:a16="http://schemas.microsoft.com/office/drawing/2014/main" id="{0855230F-1A1D-496E-8019-427E5E2E38E8}"/>
              </a:ext>
            </a:extLst>
          </p:cNvPr>
          <p:cNvSpPr>
            <a:spLocks noGrp="1"/>
          </p:cNvSpPr>
          <p:nvPr>
            <p:ph type="title"/>
          </p:nvPr>
        </p:nvSpPr>
        <p:spPr>
          <a:xfrm>
            <a:off x="422239" y="162622"/>
            <a:ext cx="6747000" cy="510085"/>
          </a:xfrm>
        </p:spPr>
        <p:txBody>
          <a:bodyPr/>
          <a:lstStyle/>
          <a:p>
            <a:r>
              <a:rPr lang="en-IN" dirty="0"/>
              <a:t>INFORMATION EXTRACTION</a:t>
            </a:r>
          </a:p>
        </p:txBody>
      </p:sp>
    </p:spTree>
    <p:extLst>
      <p:ext uri="{BB962C8B-B14F-4D97-AF65-F5344CB8AC3E}">
        <p14:creationId xmlns:p14="http://schemas.microsoft.com/office/powerpoint/2010/main" val="1836100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2428" y="1089695"/>
            <a:ext cx="6094974" cy="2031325"/>
          </a:xfrm>
          <a:prstGeom prst="rect">
            <a:avLst/>
          </a:prstGeom>
        </p:spPr>
        <p:txBody>
          <a:bodyPr wrap="square">
            <a:spAutoFit/>
          </a:bodyPr>
          <a:lstStyle/>
          <a:p>
            <a:r>
              <a:rPr lang="en-US" dirty="0">
                <a:solidFill>
                  <a:srgbClr val="333333"/>
                </a:solidFill>
                <a:latin typeface="Gill Sans MT" panose="020B0502020104020203" pitchFamily="34" charset="0"/>
              </a:rPr>
              <a:t>CRFs are used in a wide variety of sequence labelling tasks across various domains - POS tagging, speech recognition, NER </a:t>
            </a:r>
            <a:r>
              <a:rPr lang="en-US" dirty="0" err="1">
                <a:solidFill>
                  <a:srgbClr val="333333"/>
                </a:solidFill>
                <a:latin typeface="Gill Sans MT" panose="020B0502020104020203" pitchFamily="34" charset="0"/>
              </a:rPr>
              <a:t>etc</a:t>
            </a:r>
            <a:endParaRPr lang="en-US" dirty="0">
              <a:solidFill>
                <a:srgbClr val="333333"/>
              </a:solidFill>
              <a:latin typeface="Gill Sans MT" panose="020B0502020104020203" pitchFamily="34" charset="0"/>
            </a:endParaRPr>
          </a:p>
          <a:p>
            <a:endParaRPr lang="en-US" dirty="0">
              <a:solidFill>
                <a:srgbClr val="333333"/>
              </a:solidFill>
              <a:latin typeface="Gill Sans MT" panose="020B0502020104020203" pitchFamily="34" charset="0"/>
            </a:endParaRPr>
          </a:p>
          <a:p>
            <a:r>
              <a:rPr lang="en-US" dirty="0">
                <a:solidFill>
                  <a:srgbClr val="333333"/>
                </a:solidFill>
                <a:latin typeface="Gill Sans MT" panose="020B0502020104020203" pitchFamily="34" charset="0"/>
              </a:rPr>
              <a:t>It is an </a:t>
            </a:r>
            <a:r>
              <a:rPr lang="en-US" b="1" dirty="0">
                <a:solidFill>
                  <a:srgbClr val="333333"/>
                </a:solidFill>
                <a:latin typeface="Gill Sans MT" panose="020B0502020104020203" pitchFamily="34" charset="0"/>
              </a:rPr>
              <a:t>discriminative probabilistic classifiers </a:t>
            </a:r>
            <a:r>
              <a:rPr lang="en-US" dirty="0">
                <a:solidFill>
                  <a:srgbClr val="333333"/>
                </a:solidFill>
                <a:latin typeface="Gill Sans MT" panose="020B0502020104020203" pitchFamily="34" charset="0"/>
              </a:rPr>
              <a:t>thus given a good data volume it out performs generative classifiers like HMMs.</a:t>
            </a:r>
            <a:endParaRPr lang="en-US" dirty="0">
              <a:solidFill>
                <a:prstClr val="black"/>
              </a:solidFill>
              <a:latin typeface="Gill Sans MT" panose="020B0502020104020203" pitchFamily="34" charset="0"/>
            </a:endParaRPr>
          </a:p>
        </p:txBody>
      </p:sp>
      <p:sp>
        <p:nvSpPr>
          <p:cNvPr id="5" name="Rectangle 4"/>
          <p:cNvSpPr/>
          <p:nvPr/>
        </p:nvSpPr>
        <p:spPr>
          <a:xfrm>
            <a:off x="618186" y="3282603"/>
            <a:ext cx="5898524" cy="1200329"/>
          </a:xfrm>
          <a:prstGeom prst="rect">
            <a:avLst/>
          </a:prstGeom>
        </p:spPr>
        <p:txBody>
          <a:bodyPr wrap="square">
            <a:spAutoFit/>
          </a:bodyPr>
          <a:lstStyle/>
          <a:p>
            <a:r>
              <a:rPr lang="en-US" dirty="0">
                <a:solidFill>
                  <a:srgbClr val="333333"/>
                </a:solidFill>
                <a:latin typeface="Gill Sans MT" panose="020B0502020104020203" pitchFamily="34" charset="0"/>
              </a:rPr>
              <a:t>CRFs use ‘feature functions’ rather than the input word sequence </a:t>
            </a:r>
            <a:r>
              <a:rPr lang="en-US" b="1" dirty="0">
                <a:solidFill>
                  <a:srgbClr val="333333"/>
                </a:solidFill>
                <a:latin typeface="Gill Sans MT" panose="020B0502020104020203" pitchFamily="34" charset="0"/>
              </a:rPr>
              <a:t>x</a:t>
            </a:r>
            <a:r>
              <a:rPr lang="en-US" dirty="0">
                <a:solidFill>
                  <a:srgbClr val="333333"/>
                </a:solidFill>
                <a:latin typeface="Gill Sans MT" panose="020B0502020104020203" pitchFamily="34" charset="0"/>
              </a:rPr>
              <a:t> itself. The idea is similar to how we add features for building a simple classification models like naive Bayes, decision tree classifiers etc.</a:t>
            </a:r>
            <a:endParaRPr lang="en-US" dirty="0">
              <a:solidFill>
                <a:prstClr val="black"/>
              </a:solidFill>
              <a:latin typeface="Gill Sans MT" panose="020B0502020104020203" pitchFamily="34" charset="0"/>
            </a:endParaRPr>
          </a:p>
        </p:txBody>
      </p:sp>
      <p:sp>
        <p:nvSpPr>
          <p:cNvPr id="8" name="Rectangle 7"/>
          <p:cNvSpPr/>
          <p:nvPr/>
        </p:nvSpPr>
        <p:spPr>
          <a:xfrm>
            <a:off x="6687402" y="2328496"/>
            <a:ext cx="4871418" cy="954107"/>
          </a:xfrm>
          <a:prstGeom prst="rect">
            <a:avLst/>
          </a:prstGeom>
          <a:ln>
            <a:solidFill>
              <a:schemeClr val="tx1"/>
            </a:solidFill>
          </a:ln>
        </p:spPr>
        <p:txBody>
          <a:bodyPr wrap="square">
            <a:spAutoFit/>
          </a:bodyPr>
          <a:lstStyle/>
          <a:p>
            <a:pPr>
              <a:buFont typeface="Arial" panose="020B0604020202020204" pitchFamily="34" charset="0"/>
              <a:buChar char="•"/>
            </a:pPr>
            <a:r>
              <a:rPr lang="en-US" sz="1400" dirty="0">
                <a:solidFill>
                  <a:srgbClr val="333333"/>
                </a:solidFill>
                <a:latin typeface="Gill Sans MT" panose="020B0502020104020203" pitchFamily="34" charset="0"/>
              </a:rPr>
              <a:t>Word and POS tag based features: </a:t>
            </a:r>
          </a:p>
          <a:p>
            <a:pPr marL="742950" lvl="1" indent="-285750">
              <a:buFont typeface="Courier New" panose="02070309020205020404" pitchFamily="49" charset="0"/>
              <a:buChar char="o"/>
            </a:pPr>
            <a:r>
              <a:rPr lang="en-US" sz="1400" dirty="0" err="1">
                <a:solidFill>
                  <a:srgbClr val="333333"/>
                </a:solidFill>
                <a:latin typeface="Gill Sans MT" panose="020B0502020104020203" pitchFamily="34" charset="0"/>
              </a:rPr>
              <a:t>word_is_city</a:t>
            </a:r>
            <a:r>
              <a:rPr lang="en-US" sz="1400" dirty="0">
                <a:solidFill>
                  <a:srgbClr val="333333"/>
                </a:solidFill>
                <a:latin typeface="Gill Sans MT" panose="020B0502020104020203" pitchFamily="34" charset="0"/>
              </a:rPr>
              <a:t>, </a:t>
            </a:r>
            <a:r>
              <a:rPr lang="en-US" sz="1400" dirty="0" err="1">
                <a:solidFill>
                  <a:srgbClr val="333333"/>
                </a:solidFill>
                <a:latin typeface="Gill Sans MT" panose="020B0502020104020203" pitchFamily="34" charset="0"/>
              </a:rPr>
              <a:t>word_is_digit</a:t>
            </a:r>
            <a:r>
              <a:rPr lang="en-US" sz="1400" dirty="0">
                <a:solidFill>
                  <a:srgbClr val="333333"/>
                </a:solidFill>
                <a:latin typeface="Gill Sans MT" panose="020B0502020104020203" pitchFamily="34" charset="0"/>
              </a:rPr>
              <a:t>, </a:t>
            </a:r>
            <a:r>
              <a:rPr lang="en-US" sz="1400" dirty="0" err="1">
                <a:solidFill>
                  <a:srgbClr val="333333"/>
                </a:solidFill>
                <a:latin typeface="Gill Sans MT" panose="020B0502020104020203" pitchFamily="34" charset="0"/>
              </a:rPr>
              <a:t>is_numeric,is_title</a:t>
            </a:r>
            <a:r>
              <a:rPr lang="en-US" sz="1400" dirty="0">
                <a:solidFill>
                  <a:srgbClr val="333333"/>
                </a:solidFill>
                <a:latin typeface="Gill Sans MT" panose="020B0502020104020203" pitchFamily="34" charset="0"/>
              </a:rPr>
              <a:t> etc.</a:t>
            </a:r>
          </a:p>
          <a:p>
            <a:pPr marL="742950" lvl="1" indent="-285750">
              <a:buFont typeface="Courier New" panose="02070309020205020404" pitchFamily="49" charset="0"/>
              <a:buChar char="o"/>
            </a:pPr>
            <a:endParaRPr lang="en-US" sz="1400" dirty="0">
              <a:solidFill>
                <a:srgbClr val="333333"/>
              </a:solidFill>
              <a:latin typeface="Gill Sans MT" panose="020B0502020104020203" pitchFamily="34" charset="0"/>
            </a:endParaRPr>
          </a:p>
          <a:p>
            <a:pPr>
              <a:buFont typeface="Arial" panose="020B0604020202020204" pitchFamily="34" charset="0"/>
              <a:buChar char="•"/>
            </a:pPr>
            <a:r>
              <a:rPr lang="en-US" sz="1400" dirty="0">
                <a:solidFill>
                  <a:srgbClr val="333333"/>
                </a:solidFill>
                <a:latin typeface="Gill Sans MT" panose="020B0502020104020203" pitchFamily="34" charset="0"/>
              </a:rPr>
              <a:t>Label-based features: </a:t>
            </a:r>
            <a:r>
              <a:rPr lang="en-US" sz="1400" dirty="0" err="1">
                <a:solidFill>
                  <a:srgbClr val="333333"/>
                </a:solidFill>
                <a:latin typeface="Gill Sans MT" panose="020B0502020104020203" pitchFamily="34" charset="0"/>
              </a:rPr>
              <a:t>previous_label</a:t>
            </a:r>
            <a:endParaRPr lang="en-US" sz="1400" dirty="0">
              <a:solidFill>
                <a:srgbClr val="333333"/>
              </a:solidFill>
              <a:latin typeface="Gill Sans MT" panose="020B0502020104020203" pitchFamily="34" charset="0"/>
            </a:endParaRPr>
          </a:p>
        </p:txBody>
      </p:sp>
      <p:sp>
        <p:nvSpPr>
          <p:cNvPr id="9" name="Rectangle 8"/>
          <p:cNvSpPr/>
          <p:nvPr/>
        </p:nvSpPr>
        <p:spPr>
          <a:xfrm>
            <a:off x="3833611" y="4990762"/>
            <a:ext cx="6096000" cy="923330"/>
          </a:xfrm>
          <a:prstGeom prst="rect">
            <a:avLst/>
          </a:prstGeom>
        </p:spPr>
        <p:txBody>
          <a:bodyPr>
            <a:spAutoFit/>
          </a:bodyPr>
          <a:lstStyle/>
          <a:p>
            <a:r>
              <a:rPr lang="en-US" dirty="0">
                <a:solidFill>
                  <a:srgbClr val="333333"/>
                </a:solidFill>
                <a:latin typeface="Gill Sans MT" panose="020B0502020104020203" pitchFamily="34" charset="0"/>
              </a:rPr>
              <a:t>CRFs can naturally consider state-to-state dependencies and feature-to-state dependencies. On the other hand, basic classification models do not consider such dependencies.</a:t>
            </a:r>
            <a:endParaRPr lang="en-US" dirty="0">
              <a:solidFill>
                <a:prstClr val="black"/>
              </a:solidFill>
              <a:latin typeface="Gill Sans MT" panose="020B0502020104020203" pitchFamily="34" charset="0"/>
            </a:endParaRPr>
          </a:p>
        </p:txBody>
      </p:sp>
      <p:sp>
        <p:nvSpPr>
          <p:cNvPr id="10" name="Title 9">
            <a:extLst>
              <a:ext uri="{FF2B5EF4-FFF2-40B4-BE49-F238E27FC236}">
                <a16:creationId xmlns:a16="http://schemas.microsoft.com/office/drawing/2014/main" id="{C9C8D870-FD06-48E3-913F-3B7F1997A5DD}"/>
              </a:ext>
            </a:extLst>
          </p:cNvPr>
          <p:cNvSpPr>
            <a:spLocks noGrp="1"/>
          </p:cNvSpPr>
          <p:nvPr>
            <p:ph type="title"/>
          </p:nvPr>
        </p:nvSpPr>
        <p:spPr>
          <a:xfrm>
            <a:off x="422239" y="162622"/>
            <a:ext cx="7103976" cy="510085"/>
          </a:xfrm>
        </p:spPr>
        <p:txBody>
          <a:bodyPr/>
          <a:lstStyle/>
          <a:p>
            <a:r>
              <a:rPr lang="en-IN" dirty="0"/>
              <a:t>INFORMATION EXTRACTION</a:t>
            </a:r>
          </a:p>
        </p:txBody>
      </p:sp>
    </p:spTree>
    <p:extLst>
      <p:ext uri="{BB962C8B-B14F-4D97-AF65-F5344CB8AC3E}">
        <p14:creationId xmlns:p14="http://schemas.microsoft.com/office/powerpoint/2010/main" val="3180924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96836" y="3555323"/>
            <a:ext cx="4571999" cy="1569660"/>
          </a:xfrm>
          <a:prstGeom prst="rect">
            <a:avLst/>
          </a:prstGeom>
          <a:noFill/>
        </p:spPr>
        <p:txBody>
          <a:bodyPr wrap="square" rtlCol="0">
            <a:spAutoFit/>
          </a:bodyPr>
          <a:lstStyle/>
          <a:p>
            <a:r>
              <a:rPr lang="en-US" sz="4800" b="1" dirty="0">
                <a:solidFill>
                  <a:srgbClr val="0070C0"/>
                </a:solidFill>
                <a:latin typeface="Gill Sans MT" panose="020B0502020104020203" pitchFamily="34" charset="0"/>
              </a:rPr>
              <a:t>SEMANTIC</a:t>
            </a:r>
            <a:r>
              <a:rPr lang="en-US" sz="4800" dirty="0">
                <a:solidFill>
                  <a:prstClr val="black"/>
                </a:solidFill>
                <a:latin typeface="Gill Sans MT" panose="020B0502020104020203" pitchFamily="34" charset="0"/>
              </a:rPr>
              <a:t> </a:t>
            </a:r>
            <a:r>
              <a:rPr lang="en-US" sz="4800" b="1" dirty="0">
                <a:solidFill>
                  <a:srgbClr val="44546A">
                    <a:lumMod val="75000"/>
                  </a:srgbClr>
                </a:solidFill>
                <a:latin typeface="Gill Sans MT" panose="020B0502020104020203" pitchFamily="34" charset="0"/>
              </a:rPr>
              <a:t>PROCESSING</a:t>
            </a:r>
          </a:p>
        </p:txBody>
      </p:sp>
      <p:pic>
        <p:nvPicPr>
          <p:cNvPr id="4098" name="Picture 2" descr="Image result for word2vec ic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1473"/>
          <a:stretch/>
        </p:blipFill>
        <p:spPr bwMode="auto">
          <a:xfrm>
            <a:off x="4907457" y="3684451"/>
            <a:ext cx="2062969" cy="131140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AF6E2855-CCC0-4B41-B26F-92FA8931A3CB}"/>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459604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96343" y="6357408"/>
            <a:ext cx="2743200" cy="365125"/>
          </a:xfrm>
          <a:prstGeom prst="rect">
            <a:avLst/>
          </a:prstGeom>
        </p:spPr>
        <p:txBody>
          <a:bodyPr/>
          <a:lstStyle/>
          <a:p>
            <a:fld id="{E1074919-AC28-3C4F-8039-27D3D8CCFE52}" type="datetime1">
              <a:rPr lang="en-IN">
                <a:solidFill>
                  <a:srgbClr val="FF0000"/>
                </a:solidFill>
                <a:latin typeface="Proxima Nova Rg" pitchFamily="50" charset="0"/>
              </a:rPr>
              <a:t>18-04-2021</a:t>
            </a:fld>
            <a:endParaRPr lang="en-IN"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8682567" y="6356351"/>
            <a:ext cx="2743200" cy="366183"/>
          </a:xfrm>
          <a:prstGeom prst="rect">
            <a:avLst/>
          </a:prstGeom>
        </p:spPr>
        <p:txBody>
          <a:bodyPr/>
          <a:lstStyle/>
          <a:p>
            <a:pPr algn="r"/>
            <a:fld id="{273EEA2F-D825-49D3-9C25-497F06EFD3F7}" type="slidenum">
              <a:rPr lang="en-IN">
                <a:solidFill>
                  <a:srgbClr val="FF0000"/>
                </a:solidFill>
                <a:latin typeface="Proxima Nova Rg" pitchFamily="50" charset="0"/>
              </a:rPr>
              <a:pPr algn="r"/>
              <a:t>33</a:t>
            </a:fld>
            <a:endParaRPr lang="en-IN"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514659" y="168289"/>
            <a:ext cx="5723725" cy="537380"/>
          </a:xfrm>
          <a:prstGeom prst="rect">
            <a:avLst/>
          </a:prstGeom>
        </p:spPr>
        <p:txBody>
          <a:bodyPr vert="horz" lIns="121920" tIns="60960" rIns="121920" bIns="6096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sz="3200" dirty="0">
                <a:latin typeface="Proxima Nova Light" panose="02000506030000020004" pitchFamily="2" charset="77"/>
              </a:rPr>
              <a:t>Semantic processing</a:t>
            </a:r>
            <a:endParaRPr lang="en-IN" sz="3200" dirty="0">
              <a:latin typeface="Proxima Nova Light" panose="02000506030000020004" pitchFamily="2" charset="77"/>
            </a:endParaRPr>
          </a:p>
        </p:txBody>
      </p:sp>
      <p:grpSp>
        <p:nvGrpSpPr>
          <p:cNvPr id="11" name="Group 10"/>
          <p:cNvGrpSpPr/>
          <p:nvPr/>
        </p:nvGrpSpPr>
        <p:grpSpPr>
          <a:xfrm>
            <a:off x="572405" y="1200686"/>
            <a:ext cx="11047190" cy="5090877"/>
            <a:chOff x="694607" y="1366077"/>
            <a:chExt cx="10850060" cy="4230940"/>
          </a:xfrm>
        </p:grpSpPr>
        <p:sp>
          <p:nvSpPr>
            <p:cNvPr id="12" name="Rectangle 11"/>
            <p:cNvSpPr/>
            <p:nvPr/>
          </p:nvSpPr>
          <p:spPr>
            <a:xfrm>
              <a:off x="694607" y="1366077"/>
              <a:ext cx="10850060" cy="622311"/>
            </a:xfrm>
            <a:prstGeom prst="rect">
              <a:avLst/>
            </a:prstGeom>
          </p:spPr>
          <p:txBody>
            <a:bodyPr wrap="square">
              <a:spAutoFit/>
            </a:bodyPr>
            <a:lstStyle/>
            <a:p>
              <a:pPr algn="ctr"/>
              <a:r>
                <a:rPr lang="en-US" sz="2133" dirty="0">
                  <a:solidFill>
                    <a:srgbClr val="333333"/>
                  </a:solidFill>
                  <a:latin typeface="Merriweather"/>
                </a:rPr>
                <a:t>Semantic processing is about understanding the meaning of a given piece of text.</a:t>
              </a:r>
            </a:p>
            <a:p>
              <a:pPr algn="ctr"/>
              <a:r>
                <a:rPr lang="en-US" sz="2133" dirty="0">
                  <a:solidFill>
                    <a:srgbClr val="FF0000"/>
                  </a:solidFill>
                  <a:latin typeface="Merriweather"/>
                </a:rPr>
                <a:t>But what do we mean by 'understanding the meaning' of text?</a:t>
              </a:r>
              <a:endParaRPr lang="en-US" sz="2133" dirty="0">
                <a:solidFill>
                  <a:srgbClr val="FF0000"/>
                </a:solidFill>
              </a:endParaRPr>
            </a:p>
          </p:txBody>
        </p:sp>
        <p:sp>
          <p:nvSpPr>
            <p:cNvPr id="14" name="Rectangle 13"/>
            <p:cNvSpPr/>
            <p:nvPr/>
          </p:nvSpPr>
          <p:spPr>
            <a:xfrm>
              <a:off x="832834" y="2620112"/>
              <a:ext cx="10655121" cy="895098"/>
            </a:xfrm>
            <a:prstGeom prst="rect">
              <a:avLst/>
            </a:prstGeom>
          </p:spPr>
          <p:txBody>
            <a:bodyPr wrap="square">
              <a:spAutoFit/>
            </a:bodyPr>
            <a:lstStyle/>
            <a:p>
              <a:r>
                <a:rPr lang="en-US" sz="2133" dirty="0">
                  <a:solidFill>
                    <a:srgbClr val="FF0000"/>
                  </a:solidFill>
                  <a:latin typeface="medium-content-serif-font"/>
                </a:rPr>
                <a:t>Example</a:t>
              </a:r>
              <a:endParaRPr lang="en-US" sz="2133" dirty="0">
                <a:latin typeface="medium-content-serif-font"/>
              </a:endParaRPr>
            </a:p>
            <a:p>
              <a:pPr algn="ctr"/>
              <a:r>
                <a:rPr lang="en-US" sz="2133" dirty="0">
                  <a:latin typeface="medium-content-serif-font"/>
                </a:rPr>
                <a:t>“The </a:t>
              </a:r>
              <a:r>
                <a:rPr lang="en-US" sz="2133" b="1" i="1" dirty="0">
                  <a:latin typeface="medium-content-serif-font"/>
                </a:rPr>
                <a:t>bank</a:t>
              </a:r>
              <a:r>
                <a:rPr lang="en-US" sz="2133" dirty="0">
                  <a:latin typeface="medium-content-serif-font"/>
                </a:rPr>
                <a:t> will not be accepting cash on Saturdays. ”</a:t>
              </a:r>
            </a:p>
            <a:p>
              <a:pPr algn="ctr"/>
              <a:r>
                <a:rPr lang="en-US" sz="2133" dirty="0">
                  <a:latin typeface="medium-content-serif-font"/>
                </a:rPr>
                <a:t>“The river overflowed the </a:t>
              </a:r>
              <a:r>
                <a:rPr lang="en-US" sz="2133" b="1" i="1" dirty="0">
                  <a:latin typeface="medium-content-serif-font"/>
                </a:rPr>
                <a:t>bank.</a:t>
              </a:r>
              <a:r>
                <a:rPr lang="en-US" sz="2133" dirty="0">
                  <a:latin typeface="medium-content-serif-font"/>
                </a:rPr>
                <a:t>”</a:t>
              </a:r>
            </a:p>
          </p:txBody>
        </p:sp>
        <p:sp>
          <p:nvSpPr>
            <p:cNvPr id="15" name="Rectangle 14"/>
            <p:cNvSpPr/>
            <p:nvPr/>
          </p:nvSpPr>
          <p:spPr>
            <a:xfrm>
              <a:off x="735362" y="4156345"/>
              <a:ext cx="10655121" cy="1440672"/>
            </a:xfrm>
            <a:prstGeom prst="rect">
              <a:avLst/>
            </a:prstGeom>
          </p:spPr>
          <p:txBody>
            <a:bodyPr wrap="square">
              <a:spAutoFit/>
            </a:bodyPr>
            <a:lstStyle/>
            <a:p>
              <a:r>
                <a:rPr lang="en-US" sz="2133" dirty="0">
                  <a:latin typeface="medium-content-serif-font"/>
                </a:rPr>
                <a:t>The word</a:t>
              </a:r>
              <a:r>
                <a:rPr lang="en-US" sz="2133" b="1" i="1" dirty="0">
                  <a:latin typeface="medium-content-serif-font"/>
                </a:rPr>
                <a:t> bank </a:t>
              </a:r>
              <a:r>
                <a:rPr lang="en-US" sz="2133" dirty="0">
                  <a:latin typeface="medium-content-serif-font"/>
                </a:rPr>
                <a:t>in the first sentence refers to the commercial (finance) banks, while in second sentence, it refers to the river bank.</a:t>
              </a:r>
            </a:p>
            <a:p>
              <a:endParaRPr lang="en-US" sz="2133" dirty="0">
                <a:latin typeface="medium-content-serif-font"/>
              </a:endParaRPr>
            </a:p>
            <a:p>
              <a:r>
                <a:rPr lang="en-US" sz="2133" dirty="0">
                  <a:solidFill>
                    <a:srgbClr val="333333"/>
                  </a:solidFill>
                  <a:latin typeface="Merriweather"/>
                </a:rPr>
                <a:t>Our brain can process sentences meaningfully because it can relate the text to other words and concepts it already knows.</a:t>
              </a:r>
              <a:endParaRPr lang="en-US" sz="2133" dirty="0"/>
            </a:p>
          </p:txBody>
        </p:sp>
      </p:grpSp>
    </p:spTree>
    <p:extLst>
      <p:ext uri="{BB962C8B-B14F-4D97-AF65-F5344CB8AC3E}">
        <p14:creationId xmlns:p14="http://schemas.microsoft.com/office/powerpoint/2010/main" val="1690844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96343" y="6357408"/>
            <a:ext cx="2743200" cy="365125"/>
          </a:xfrm>
          <a:prstGeom prst="rect">
            <a:avLst/>
          </a:prstGeom>
        </p:spPr>
        <p:txBody>
          <a:bodyPr/>
          <a:lstStyle/>
          <a:p>
            <a:fld id="{E1074919-AC28-3C4F-8039-27D3D8CCFE52}" type="datetime1">
              <a:rPr lang="en-IN">
                <a:solidFill>
                  <a:srgbClr val="FF0000"/>
                </a:solidFill>
                <a:latin typeface="Proxima Nova Rg" pitchFamily="50" charset="0"/>
              </a:rPr>
              <a:t>18-04-2021</a:t>
            </a:fld>
            <a:endParaRPr lang="en-IN"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8682567" y="6356351"/>
            <a:ext cx="2743200" cy="366183"/>
          </a:xfrm>
          <a:prstGeom prst="rect">
            <a:avLst/>
          </a:prstGeom>
        </p:spPr>
        <p:txBody>
          <a:bodyPr/>
          <a:lstStyle/>
          <a:p>
            <a:pPr algn="r"/>
            <a:fld id="{273EEA2F-D825-49D3-9C25-497F06EFD3F7}" type="slidenum">
              <a:rPr lang="en-IN">
                <a:solidFill>
                  <a:srgbClr val="FF0000"/>
                </a:solidFill>
                <a:latin typeface="Proxima Nova Rg" pitchFamily="50" charset="0"/>
              </a:rPr>
              <a:pPr algn="r"/>
              <a:t>34</a:t>
            </a:fld>
            <a:endParaRPr lang="en-IN"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514659" y="168289"/>
            <a:ext cx="5723725" cy="537380"/>
          </a:xfrm>
          <a:prstGeom prst="rect">
            <a:avLst/>
          </a:prstGeom>
        </p:spPr>
        <p:txBody>
          <a:bodyPr vert="horz" lIns="121920" tIns="60960" rIns="121920" bIns="6096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sz="3200" dirty="0">
                <a:latin typeface="Proxima Nova Light" panose="02000506030000020004" pitchFamily="2" charset="77"/>
              </a:rPr>
              <a:t>Semantic processing</a:t>
            </a:r>
            <a:endParaRPr lang="en-IN" sz="3200" dirty="0">
              <a:latin typeface="Proxima Nova Light" panose="02000506030000020004" pitchFamily="2" charset="77"/>
            </a:endParaRPr>
          </a:p>
        </p:txBody>
      </p:sp>
      <p:grpSp>
        <p:nvGrpSpPr>
          <p:cNvPr id="13" name="Group 12"/>
          <p:cNvGrpSpPr/>
          <p:nvPr/>
        </p:nvGrpSpPr>
        <p:grpSpPr>
          <a:xfrm>
            <a:off x="991263" y="1449447"/>
            <a:ext cx="10494243" cy="4913944"/>
            <a:chOff x="562378" y="852033"/>
            <a:chExt cx="11469127" cy="5405837"/>
          </a:xfrm>
        </p:grpSpPr>
        <p:sp>
          <p:nvSpPr>
            <p:cNvPr id="16" name="Rectangle 15"/>
            <p:cNvSpPr/>
            <p:nvPr/>
          </p:nvSpPr>
          <p:spPr>
            <a:xfrm>
              <a:off x="742680" y="852033"/>
              <a:ext cx="10642245" cy="372444"/>
            </a:xfrm>
            <a:prstGeom prst="rect">
              <a:avLst/>
            </a:prstGeom>
          </p:spPr>
          <p:txBody>
            <a:bodyPr wrap="square">
              <a:spAutoFit/>
            </a:bodyPr>
            <a:lstStyle/>
            <a:p>
              <a:pPr algn="ctr"/>
              <a:r>
                <a:rPr lang="en-US" sz="1600" dirty="0">
                  <a:solidFill>
                    <a:srgbClr val="0070C0"/>
                  </a:solidFill>
                  <a:latin typeface="Merriweather"/>
                </a:rPr>
                <a:t>“words which appear in the same contexts have similar meanings”</a:t>
              </a:r>
              <a:endParaRPr lang="en-US" sz="1600" dirty="0">
                <a:solidFill>
                  <a:srgbClr val="0070C0"/>
                </a:solidFill>
              </a:endParaRPr>
            </a:p>
          </p:txBody>
        </p:sp>
        <p:sp>
          <p:nvSpPr>
            <p:cNvPr id="17" name="Rectangle 16"/>
            <p:cNvSpPr/>
            <p:nvPr/>
          </p:nvSpPr>
          <p:spPr>
            <a:xfrm>
              <a:off x="562378" y="1530458"/>
              <a:ext cx="10822546" cy="598309"/>
            </a:xfrm>
            <a:prstGeom prst="rect">
              <a:avLst/>
            </a:prstGeom>
          </p:spPr>
          <p:txBody>
            <a:bodyPr wrap="square">
              <a:spAutoFit/>
            </a:bodyPr>
            <a:lstStyle/>
            <a:p>
              <a:pPr algn="ctr"/>
              <a:r>
                <a:rPr lang="en-US" sz="1467" dirty="0">
                  <a:solidFill>
                    <a:srgbClr val="333333"/>
                  </a:solidFill>
                  <a:latin typeface="Merriweather"/>
                </a:rPr>
                <a:t>To exploit this property, we need to represent words in a format which encapsulates its similarity with other words.</a:t>
              </a:r>
            </a:p>
            <a:p>
              <a:pPr algn="ctr"/>
              <a:r>
                <a:rPr lang="en-US" sz="1467" dirty="0">
                  <a:solidFill>
                    <a:srgbClr val="333333"/>
                  </a:solidFill>
                  <a:latin typeface="Merriweather"/>
                </a:rPr>
                <a:t>The most commonly used representation of words is using '</a:t>
              </a:r>
              <a:r>
                <a:rPr lang="en-US" sz="1467" b="1" dirty="0">
                  <a:solidFill>
                    <a:srgbClr val="333333"/>
                  </a:solidFill>
                  <a:latin typeface="Merriweather"/>
                </a:rPr>
                <a:t>word</a:t>
              </a:r>
              <a:r>
                <a:rPr lang="en-US" sz="1467" dirty="0">
                  <a:solidFill>
                    <a:srgbClr val="333333"/>
                  </a:solidFill>
                  <a:latin typeface="Merriweather"/>
                </a:rPr>
                <a:t> </a:t>
              </a:r>
              <a:r>
                <a:rPr lang="en-US" sz="1467" b="1" dirty="0">
                  <a:solidFill>
                    <a:srgbClr val="333333"/>
                  </a:solidFill>
                  <a:latin typeface="Merriweather"/>
                </a:rPr>
                <a:t>vectors‘.</a:t>
              </a:r>
              <a:endParaRPr lang="en-US" sz="1467" dirty="0">
                <a:solidFill>
                  <a:srgbClr val="333333"/>
                </a:solidFill>
                <a:latin typeface="Merriweather"/>
              </a:endParaRPr>
            </a:p>
          </p:txBody>
        </p:sp>
        <p:pic>
          <p:nvPicPr>
            <p:cNvPr id="18" name="Picture 2" descr="Image result for word vectors occurrence and co-occurrence 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8205" y="2115233"/>
              <a:ext cx="35433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word vectors occurrence and co-occurrence matri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2772" y="4234151"/>
              <a:ext cx="4530596" cy="2023719"/>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724680" y="2713028"/>
              <a:ext cx="7601221" cy="914181"/>
            </a:xfrm>
            <a:prstGeom prst="rect">
              <a:avLst/>
            </a:prstGeom>
          </p:spPr>
          <p:txBody>
            <a:bodyPr wrap="square">
              <a:spAutoFit/>
            </a:bodyPr>
            <a:lstStyle/>
            <a:p>
              <a:r>
                <a:rPr lang="en-US" sz="1600" dirty="0">
                  <a:solidFill>
                    <a:srgbClr val="333333"/>
                  </a:solidFill>
                  <a:latin typeface="Merriweather"/>
                </a:rPr>
                <a:t>The term-document </a:t>
              </a:r>
              <a:r>
                <a:rPr lang="en-US" sz="1600" b="1" dirty="0">
                  <a:solidFill>
                    <a:srgbClr val="333333"/>
                  </a:solidFill>
                  <a:latin typeface="Merriweather"/>
                </a:rPr>
                <a:t>occurrence matrix</a:t>
              </a:r>
              <a:r>
                <a:rPr lang="en-US" sz="1600" dirty="0">
                  <a:solidFill>
                    <a:srgbClr val="333333"/>
                  </a:solidFill>
                  <a:latin typeface="Merriweather"/>
                </a:rPr>
                <a:t>, where each row is a term in the vocabulary and each column is a document (such as a webpage, tweet, book etc.)  </a:t>
              </a:r>
            </a:p>
          </p:txBody>
        </p:sp>
        <p:sp>
          <p:nvSpPr>
            <p:cNvPr id="21" name="Rectangle 20"/>
            <p:cNvSpPr/>
            <p:nvPr/>
          </p:nvSpPr>
          <p:spPr>
            <a:xfrm>
              <a:off x="5316222" y="4941006"/>
              <a:ext cx="6343965" cy="914181"/>
            </a:xfrm>
            <a:prstGeom prst="rect">
              <a:avLst/>
            </a:prstGeom>
          </p:spPr>
          <p:txBody>
            <a:bodyPr wrap="square">
              <a:spAutoFit/>
            </a:bodyPr>
            <a:lstStyle/>
            <a:p>
              <a:r>
                <a:rPr lang="en-US" sz="1600" dirty="0">
                  <a:solidFill>
                    <a:srgbClr val="333333"/>
                  </a:solidFill>
                  <a:latin typeface="Merriweather"/>
                </a:rPr>
                <a:t>The term-term </a:t>
              </a:r>
              <a:r>
                <a:rPr lang="en-US" sz="1600" b="1" dirty="0">
                  <a:solidFill>
                    <a:srgbClr val="333333"/>
                  </a:solidFill>
                  <a:latin typeface="Merriweather"/>
                </a:rPr>
                <a:t>co-occurrence matrix</a:t>
              </a:r>
              <a:r>
                <a:rPr lang="en-US" sz="1600" dirty="0">
                  <a:solidFill>
                    <a:srgbClr val="333333"/>
                  </a:solidFill>
                  <a:latin typeface="Merriweather"/>
                </a:rPr>
                <a:t>, where the </a:t>
              </a:r>
              <a:r>
                <a:rPr lang="en-US" sz="1600" dirty="0" err="1">
                  <a:solidFill>
                    <a:srgbClr val="333333"/>
                  </a:solidFill>
                  <a:latin typeface="Merriweather"/>
                </a:rPr>
                <a:t>ith</a:t>
              </a:r>
              <a:r>
                <a:rPr lang="en-US" sz="1600" dirty="0">
                  <a:solidFill>
                    <a:srgbClr val="333333"/>
                  </a:solidFill>
                  <a:latin typeface="Merriweather"/>
                </a:rPr>
                <a:t> row and </a:t>
              </a:r>
              <a:r>
                <a:rPr lang="en-US" sz="1600" dirty="0" err="1">
                  <a:solidFill>
                    <a:srgbClr val="333333"/>
                  </a:solidFill>
                  <a:latin typeface="Merriweather"/>
                </a:rPr>
                <a:t>jth</a:t>
              </a:r>
              <a:r>
                <a:rPr lang="en-US" sz="1600" dirty="0">
                  <a:solidFill>
                    <a:srgbClr val="333333"/>
                  </a:solidFill>
                  <a:latin typeface="Merriweather"/>
                </a:rPr>
                <a:t> column represents the occurrence of the </a:t>
              </a:r>
              <a:r>
                <a:rPr lang="en-US" sz="1600" dirty="0" err="1">
                  <a:solidFill>
                    <a:srgbClr val="333333"/>
                  </a:solidFill>
                  <a:latin typeface="Merriweather"/>
                </a:rPr>
                <a:t>ith</a:t>
              </a:r>
              <a:r>
                <a:rPr lang="en-US" sz="1600" dirty="0">
                  <a:solidFill>
                    <a:srgbClr val="333333"/>
                  </a:solidFill>
                  <a:latin typeface="Merriweather"/>
                </a:rPr>
                <a:t> word </a:t>
              </a:r>
              <a:r>
                <a:rPr lang="en-US" sz="1600" i="1" dirty="0">
                  <a:solidFill>
                    <a:srgbClr val="333333"/>
                  </a:solidFill>
                  <a:latin typeface="Merriweather"/>
                </a:rPr>
                <a:t>in the context of</a:t>
              </a:r>
              <a:r>
                <a:rPr lang="en-US" sz="1600" dirty="0">
                  <a:solidFill>
                    <a:srgbClr val="333333"/>
                  </a:solidFill>
                  <a:latin typeface="Merriweather"/>
                </a:rPr>
                <a:t> the </a:t>
              </a:r>
              <a:r>
                <a:rPr lang="en-US" sz="1600" dirty="0" err="1">
                  <a:solidFill>
                    <a:srgbClr val="333333"/>
                  </a:solidFill>
                  <a:latin typeface="Merriweather"/>
                </a:rPr>
                <a:t>jth</a:t>
              </a:r>
              <a:r>
                <a:rPr lang="en-US" sz="1600" dirty="0">
                  <a:solidFill>
                    <a:srgbClr val="333333"/>
                  </a:solidFill>
                  <a:latin typeface="Merriweather"/>
                </a:rPr>
                <a:t> word.</a:t>
              </a:r>
            </a:p>
          </p:txBody>
        </p:sp>
      </p:grpSp>
    </p:spTree>
    <p:extLst>
      <p:ext uri="{BB962C8B-B14F-4D97-AF65-F5344CB8AC3E}">
        <p14:creationId xmlns:p14="http://schemas.microsoft.com/office/powerpoint/2010/main" val="36109868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96343" y="6357408"/>
            <a:ext cx="2743200" cy="365125"/>
          </a:xfrm>
          <a:prstGeom prst="rect">
            <a:avLst/>
          </a:prstGeom>
        </p:spPr>
        <p:txBody>
          <a:bodyPr/>
          <a:lstStyle/>
          <a:p>
            <a:fld id="{E1074919-AC28-3C4F-8039-27D3D8CCFE52}" type="datetime1">
              <a:rPr lang="en-IN">
                <a:solidFill>
                  <a:srgbClr val="FF0000"/>
                </a:solidFill>
                <a:latin typeface="Proxima Nova Rg" pitchFamily="50" charset="0"/>
              </a:rPr>
              <a:t>18-04-2021</a:t>
            </a:fld>
            <a:endParaRPr lang="en-IN"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8682567" y="6356351"/>
            <a:ext cx="2743200" cy="366183"/>
          </a:xfrm>
          <a:prstGeom prst="rect">
            <a:avLst/>
          </a:prstGeom>
        </p:spPr>
        <p:txBody>
          <a:bodyPr/>
          <a:lstStyle/>
          <a:p>
            <a:pPr algn="r"/>
            <a:fld id="{273EEA2F-D825-49D3-9C25-497F06EFD3F7}" type="slidenum">
              <a:rPr lang="en-IN">
                <a:solidFill>
                  <a:srgbClr val="FF0000"/>
                </a:solidFill>
                <a:latin typeface="Proxima Nova Rg" pitchFamily="50" charset="0"/>
              </a:rPr>
              <a:pPr algn="r"/>
              <a:t>35</a:t>
            </a:fld>
            <a:endParaRPr lang="en-IN"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514659" y="168289"/>
            <a:ext cx="5723725" cy="537380"/>
          </a:xfrm>
          <a:prstGeom prst="rect">
            <a:avLst/>
          </a:prstGeom>
        </p:spPr>
        <p:txBody>
          <a:bodyPr vert="horz" lIns="121920" tIns="60960" rIns="121920" bIns="6096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sz="3200" dirty="0">
                <a:latin typeface="Proxima Nova Light" panose="02000506030000020004" pitchFamily="2" charset="77"/>
              </a:rPr>
              <a:t>occurrence matrix</a:t>
            </a:r>
            <a:endParaRPr lang="en-IN" sz="3200" dirty="0">
              <a:latin typeface="Proxima Nova Light" panose="02000506030000020004" pitchFamily="2" charset="77"/>
            </a:endParaRPr>
          </a:p>
        </p:txBody>
      </p:sp>
      <p:pic>
        <p:nvPicPr>
          <p:cNvPr id="14" name="Picture 13"/>
          <p:cNvPicPr>
            <a:picLocks noChangeAspect="1"/>
          </p:cNvPicPr>
          <p:nvPr/>
        </p:nvPicPr>
        <p:blipFill>
          <a:blip r:embed="rId2"/>
          <a:stretch>
            <a:fillRect/>
          </a:stretch>
        </p:blipFill>
        <p:spPr>
          <a:xfrm>
            <a:off x="340625" y="1542623"/>
            <a:ext cx="6956009" cy="3886221"/>
          </a:xfrm>
          <a:prstGeom prst="rect">
            <a:avLst/>
          </a:prstGeom>
        </p:spPr>
      </p:pic>
      <p:sp>
        <p:nvSpPr>
          <p:cNvPr id="15" name="Rectangle 14"/>
          <p:cNvSpPr/>
          <p:nvPr/>
        </p:nvSpPr>
        <p:spPr>
          <a:xfrm>
            <a:off x="7402868" y="2154436"/>
            <a:ext cx="4419261" cy="2554545"/>
          </a:xfrm>
          <a:prstGeom prst="rect">
            <a:avLst/>
          </a:prstGeom>
        </p:spPr>
        <p:txBody>
          <a:bodyPr wrap="square">
            <a:spAutoFit/>
          </a:bodyPr>
          <a:lstStyle/>
          <a:p>
            <a:r>
              <a:rPr lang="en-US" sz="1600" dirty="0" err="1">
                <a:solidFill>
                  <a:srgbClr val="000000"/>
                </a:solidFill>
                <a:latin typeface="georgia" panose="02040502050405020303" pitchFamily="18" charset="0"/>
              </a:rPr>
              <a:t>Tf-idf</a:t>
            </a:r>
            <a:r>
              <a:rPr lang="en-US" sz="1600" dirty="0">
                <a:solidFill>
                  <a:srgbClr val="000000"/>
                </a:solidFill>
                <a:latin typeface="georgia" panose="02040502050405020303" pitchFamily="18" charset="0"/>
              </a:rPr>
              <a:t> stands for</a:t>
            </a:r>
            <a:r>
              <a:rPr lang="en-US" sz="1600" i="1" dirty="0">
                <a:solidFill>
                  <a:srgbClr val="000000"/>
                </a:solidFill>
                <a:latin typeface="georgia" panose="02040502050405020303" pitchFamily="18" charset="0"/>
              </a:rPr>
              <a:t> term frequency-inverse document frequency</a:t>
            </a:r>
            <a:r>
              <a:rPr lang="en-US" sz="1600" dirty="0">
                <a:solidFill>
                  <a:srgbClr val="000000"/>
                </a:solidFill>
                <a:latin typeface="georgia" panose="02040502050405020303" pitchFamily="18" charset="0"/>
              </a:rPr>
              <a:t>, and the </a:t>
            </a:r>
            <a:r>
              <a:rPr lang="en-US" sz="1600" dirty="0" err="1">
                <a:solidFill>
                  <a:srgbClr val="000000"/>
                </a:solidFill>
                <a:latin typeface="georgia" panose="02040502050405020303" pitchFamily="18" charset="0"/>
              </a:rPr>
              <a:t>tf-idf</a:t>
            </a:r>
            <a:r>
              <a:rPr lang="en-US" sz="1600" dirty="0">
                <a:solidFill>
                  <a:srgbClr val="000000"/>
                </a:solidFill>
                <a:latin typeface="georgia" panose="02040502050405020303" pitchFamily="18" charset="0"/>
              </a:rPr>
              <a:t> weight is a weight often used in information retrieval and text mining. This weight is a statistical measure used to evaluate how important a word is to a document in a collection or corpus. The importance increases proportionally to the number of times a word appears in the document but is offset by the frequency of the word in the corpus. </a:t>
            </a:r>
            <a:endParaRPr lang="en-US" sz="1600" dirty="0"/>
          </a:p>
        </p:txBody>
      </p:sp>
      <p:sp>
        <p:nvSpPr>
          <p:cNvPr id="22" name="Rectangle 21"/>
          <p:cNvSpPr/>
          <p:nvPr/>
        </p:nvSpPr>
        <p:spPr>
          <a:xfrm>
            <a:off x="1818868" y="5585349"/>
            <a:ext cx="8554265" cy="584775"/>
          </a:xfrm>
          <a:prstGeom prst="rect">
            <a:avLst/>
          </a:prstGeom>
        </p:spPr>
        <p:txBody>
          <a:bodyPr wrap="square">
            <a:spAutoFit/>
          </a:bodyPr>
          <a:lstStyle/>
          <a:p>
            <a:r>
              <a:rPr lang="en-US" sz="1600" dirty="0">
                <a:latin typeface="+mj-lt"/>
              </a:rPr>
              <a:t>TF(t) = (Number of times term t appears in a document) / (Total number of terms in the document).</a:t>
            </a:r>
            <a:endParaRPr lang="en-US" sz="1600" dirty="0">
              <a:solidFill>
                <a:srgbClr val="000000"/>
              </a:solidFill>
              <a:latin typeface="+mj-lt"/>
            </a:endParaRPr>
          </a:p>
          <a:p>
            <a:r>
              <a:rPr lang="en-US" sz="1600" dirty="0">
                <a:solidFill>
                  <a:srgbClr val="000000"/>
                </a:solidFill>
                <a:latin typeface="+mj-lt"/>
              </a:rPr>
              <a:t>IDF(t) = log (Total number of documents / Number of documents with term t in it).</a:t>
            </a:r>
            <a:endParaRPr lang="en-US" sz="1600" dirty="0">
              <a:latin typeface="+mj-lt"/>
            </a:endParaRPr>
          </a:p>
        </p:txBody>
      </p:sp>
    </p:spTree>
    <p:extLst>
      <p:ext uri="{BB962C8B-B14F-4D97-AF65-F5344CB8AC3E}">
        <p14:creationId xmlns:p14="http://schemas.microsoft.com/office/powerpoint/2010/main" val="3568254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850900" y="6356351"/>
            <a:ext cx="2743200" cy="365125"/>
          </a:xfrm>
          <a:prstGeom prst="rect">
            <a:avLst/>
          </a:prstGeom>
        </p:spPr>
        <p:txBody>
          <a:bodyPr/>
          <a:lstStyle/>
          <a:p>
            <a:fld id="{2995534E-D5A1-8347-AE8D-57F23E0DD4BC}" type="datetime1">
              <a:rPr lang="en-IN">
                <a:solidFill>
                  <a:srgbClr val="898989"/>
                </a:solidFill>
                <a:latin typeface="Proxima Nova Rg" pitchFamily="50" charset="0"/>
              </a:rPr>
              <a:t>18-04-2021</a:t>
            </a:fld>
            <a:endParaRPr lang="en-IN"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4074666" y="6367046"/>
            <a:ext cx="4100391" cy="365125"/>
          </a:xfrm>
          <a:prstGeom prst="rect">
            <a:avLst/>
          </a:prstGeom>
        </p:spPr>
        <p:txBody>
          <a:bodyPr/>
          <a:lstStyle/>
          <a:p>
            <a:pPr algn="ctr"/>
            <a:r>
              <a:rPr lang="en-IN"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4285131" y="4669113"/>
            <a:ext cx="7140108" cy="1116012"/>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9448800" y="6356351"/>
            <a:ext cx="2743200" cy="366183"/>
          </a:xfrm>
          <a:prstGeom prst="rect">
            <a:avLst/>
          </a:prstGeom>
        </p:spPr>
        <p:txBody>
          <a:bodyPr/>
          <a:lstStyle/>
          <a:p>
            <a:pPr algn="r"/>
            <a:fld id="{273EEA2F-D825-49D3-9C25-497F06EFD3F7}" type="slidenum">
              <a:rPr lang="en-IN">
                <a:solidFill>
                  <a:srgbClr val="898989"/>
                </a:solidFill>
                <a:latin typeface="Proxima Nova Rg" pitchFamily="50" charset="0"/>
              </a:rPr>
              <a:pPr algn="r"/>
              <a:t>36</a:t>
            </a:fld>
            <a:endParaRPr lang="en-IN"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9" name="Rectangle 8">
            <a:extLst>
              <a:ext uri="{FF2B5EF4-FFF2-40B4-BE49-F238E27FC236}">
                <a16:creationId xmlns:a16="http://schemas.microsoft.com/office/drawing/2014/main" id="{58B236D4-B323-4764-BED7-2F5402425CD2}"/>
              </a:ext>
            </a:extLst>
          </p:cNvPr>
          <p:cNvSpPr/>
          <p:nvPr/>
        </p:nvSpPr>
        <p:spPr>
          <a:xfrm>
            <a:off x="0" y="0"/>
            <a:ext cx="12192000" cy="68580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12192001" cy="68580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856223" y="829797"/>
            <a:ext cx="7324271" cy="17586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48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850900" y="6356351"/>
            <a:ext cx="2743200" cy="365125"/>
          </a:xfrm>
          <a:prstGeom prst="rect">
            <a:avLst/>
          </a:prstGeom>
        </p:spPr>
        <p:txBody>
          <a:bodyPr vert="horz" lIns="121920" tIns="60960" rIns="121920" bIns="6096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z="1200">
                <a:solidFill>
                  <a:srgbClr val="FF0000"/>
                </a:solidFill>
              </a:rPr>
              <a:pPr/>
              <a:t>18-04-2021</a:t>
            </a:fld>
            <a:endParaRPr lang="en-IN" sz="1200"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8682565" y="6356351"/>
            <a:ext cx="2743200" cy="366183"/>
          </a:xfrm>
          <a:prstGeom prst="rect">
            <a:avLst/>
          </a:prstGeom>
        </p:spPr>
        <p:txBody>
          <a:bodyPr vert="horz" lIns="121920" tIns="60960" rIns="121920" bIns="6096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200"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65113" y="276120"/>
            <a:ext cx="1084840" cy="289477"/>
          </a:xfrm>
          <a:prstGeom prst="rect">
            <a:avLst/>
          </a:prstGeom>
        </p:spPr>
      </p:pic>
      <p:sp>
        <p:nvSpPr>
          <p:cNvPr id="2" name="TextBox 1"/>
          <p:cNvSpPr txBox="1"/>
          <p:nvPr/>
        </p:nvSpPr>
        <p:spPr>
          <a:xfrm>
            <a:off x="1232482" y="2173684"/>
            <a:ext cx="9875052" cy="3785652"/>
          </a:xfrm>
          <a:prstGeom prst="rect">
            <a:avLst/>
          </a:prstGeom>
          <a:noFill/>
        </p:spPr>
        <p:txBody>
          <a:bodyPr wrap="square" rtlCol="0">
            <a:spAutoFit/>
          </a:bodyPr>
          <a:lstStyle/>
          <a:p>
            <a:r>
              <a:rPr lang="en-US" sz="2400" dirty="0">
                <a:solidFill>
                  <a:srgbClr val="000000"/>
                </a:solidFill>
                <a:latin typeface="georgia" panose="02040502050405020303" pitchFamily="18" charset="0"/>
              </a:rPr>
              <a:t>Consider a document containing 100 words wherein the word </a:t>
            </a:r>
            <a:r>
              <a:rPr lang="en-US" sz="2400" i="1" dirty="0">
                <a:solidFill>
                  <a:srgbClr val="000000"/>
                </a:solidFill>
                <a:latin typeface="georgia" panose="02040502050405020303" pitchFamily="18" charset="0"/>
              </a:rPr>
              <a:t>cat</a:t>
            </a:r>
            <a:r>
              <a:rPr lang="en-US" sz="2400" dirty="0">
                <a:solidFill>
                  <a:srgbClr val="000000"/>
                </a:solidFill>
                <a:latin typeface="georgia" panose="02040502050405020303" pitchFamily="18" charset="0"/>
              </a:rPr>
              <a:t> appears 3 times and we have 10 million documents in which the word </a:t>
            </a:r>
            <a:r>
              <a:rPr lang="en-US" sz="2400" i="1" dirty="0">
                <a:solidFill>
                  <a:srgbClr val="000000"/>
                </a:solidFill>
                <a:latin typeface="georgia" panose="02040502050405020303" pitchFamily="18" charset="0"/>
              </a:rPr>
              <a:t>cat</a:t>
            </a:r>
            <a:r>
              <a:rPr lang="en-US" sz="2400" dirty="0">
                <a:solidFill>
                  <a:srgbClr val="000000"/>
                </a:solidFill>
                <a:latin typeface="georgia" panose="02040502050405020303" pitchFamily="18" charset="0"/>
              </a:rPr>
              <a:t> appears only in one thousand of these.</a:t>
            </a:r>
          </a:p>
          <a:p>
            <a:endParaRPr lang="en-US" sz="2400" dirty="0">
              <a:solidFill>
                <a:srgbClr val="000000"/>
              </a:solidFill>
              <a:latin typeface="georgia" panose="02040502050405020303" pitchFamily="18" charset="0"/>
            </a:endParaRPr>
          </a:p>
          <a:p>
            <a:r>
              <a:rPr lang="en-US" sz="2400" dirty="0">
                <a:solidFill>
                  <a:srgbClr val="000000"/>
                </a:solidFill>
                <a:latin typeface="georgia" panose="02040502050405020303" pitchFamily="18" charset="0"/>
              </a:rPr>
              <a:t>What will be the TF-</a:t>
            </a:r>
            <a:r>
              <a:rPr lang="en-US" sz="2400" dirty="0" err="1">
                <a:solidFill>
                  <a:srgbClr val="000000"/>
                </a:solidFill>
                <a:latin typeface="georgia" panose="02040502050405020303" pitchFamily="18" charset="0"/>
              </a:rPr>
              <a:t>idf</a:t>
            </a:r>
            <a:r>
              <a:rPr lang="en-US" sz="2400" dirty="0">
                <a:solidFill>
                  <a:srgbClr val="000000"/>
                </a:solidFill>
                <a:latin typeface="georgia" panose="02040502050405020303" pitchFamily="18" charset="0"/>
              </a:rPr>
              <a:t> weight of the word cat ?</a:t>
            </a:r>
          </a:p>
          <a:p>
            <a:endParaRPr lang="en-US" sz="2400" dirty="0">
              <a:solidFill>
                <a:srgbClr val="000000"/>
              </a:solidFill>
              <a:latin typeface="georgia" panose="02040502050405020303" pitchFamily="18" charset="0"/>
            </a:endParaRPr>
          </a:p>
          <a:p>
            <a:r>
              <a:rPr lang="en-US" sz="2400" dirty="0">
                <a:solidFill>
                  <a:srgbClr val="000000"/>
                </a:solidFill>
                <a:latin typeface="georgia" panose="02040502050405020303" pitchFamily="18" charset="0"/>
              </a:rPr>
              <a:t>A) 1.12</a:t>
            </a:r>
          </a:p>
          <a:p>
            <a:r>
              <a:rPr lang="en-US" sz="2400" dirty="0">
                <a:solidFill>
                  <a:srgbClr val="000000"/>
                </a:solidFill>
                <a:latin typeface="georgia" panose="02040502050405020303" pitchFamily="18" charset="0"/>
              </a:rPr>
              <a:t>B) 0.11</a:t>
            </a:r>
          </a:p>
          <a:p>
            <a:r>
              <a:rPr lang="en-US" sz="2400" dirty="0">
                <a:solidFill>
                  <a:srgbClr val="000000"/>
                </a:solidFill>
                <a:latin typeface="georgia" panose="02040502050405020303" pitchFamily="18" charset="0"/>
              </a:rPr>
              <a:t>C) 0.12</a:t>
            </a:r>
          </a:p>
          <a:p>
            <a:r>
              <a:rPr lang="en-US" sz="2400" dirty="0">
                <a:solidFill>
                  <a:srgbClr val="000000"/>
                </a:solidFill>
                <a:latin typeface="georgia" panose="02040502050405020303" pitchFamily="18" charset="0"/>
              </a:rPr>
              <a:t>D) -1.12</a:t>
            </a:r>
          </a:p>
        </p:txBody>
      </p:sp>
    </p:spTree>
    <p:extLst>
      <p:ext uri="{BB962C8B-B14F-4D97-AF65-F5344CB8AC3E}">
        <p14:creationId xmlns:p14="http://schemas.microsoft.com/office/powerpoint/2010/main" val="970752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850900" y="6356351"/>
            <a:ext cx="2743200" cy="365125"/>
          </a:xfrm>
          <a:prstGeom prst="rect">
            <a:avLst/>
          </a:prstGeom>
        </p:spPr>
        <p:txBody>
          <a:bodyPr/>
          <a:lstStyle/>
          <a:p>
            <a:fld id="{2995534E-D5A1-8347-AE8D-57F23E0DD4BC}" type="datetime1">
              <a:rPr lang="en-IN">
                <a:solidFill>
                  <a:srgbClr val="898989"/>
                </a:solidFill>
                <a:latin typeface="Proxima Nova Rg" pitchFamily="50" charset="0"/>
              </a:rPr>
              <a:t>18-04-2021</a:t>
            </a:fld>
            <a:endParaRPr lang="en-IN"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4074666" y="6367046"/>
            <a:ext cx="4100391" cy="365125"/>
          </a:xfrm>
          <a:prstGeom prst="rect">
            <a:avLst/>
          </a:prstGeom>
        </p:spPr>
        <p:txBody>
          <a:bodyPr/>
          <a:lstStyle/>
          <a:p>
            <a:pPr algn="ctr"/>
            <a:r>
              <a:rPr lang="en-IN"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4285131" y="4669113"/>
            <a:ext cx="7140108" cy="1116012"/>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9448800" y="6356351"/>
            <a:ext cx="2743200" cy="366183"/>
          </a:xfrm>
          <a:prstGeom prst="rect">
            <a:avLst/>
          </a:prstGeom>
        </p:spPr>
        <p:txBody>
          <a:bodyPr/>
          <a:lstStyle/>
          <a:p>
            <a:pPr algn="r"/>
            <a:fld id="{273EEA2F-D825-49D3-9C25-497F06EFD3F7}" type="slidenum">
              <a:rPr lang="en-IN">
                <a:solidFill>
                  <a:srgbClr val="898989"/>
                </a:solidFill>
                <a:latin typeface="Proxima Nova Rg" pitchFamily="50" charset="0"/>
              </a:rPr>
              <a:pPr algn="r"/>
              <a:t>37</a:t>
            </a:fld>
            <a:endParaRPr lang="en-IN"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9" name="Rectangle 8">
            <a:extLst>
              <a:ext uri="{FF2B5EF4-FFF2-40B4-BE49-F238E27FC236}">
                <a16:creationId xmlns:a16="http://schemas.microsoft.com/office/drawing/2014/main" id="{58B236D4-B323-4764-BED7-2F5402425CD2}"/>
              </a:ext>
            </a:extLst>
          </p:cNvPr>
          <p:cNvSpPr/>
          <p:nvPr/>
        </p:nvSpPr>
        <p:spPr>
          <a:xfrm>
            <a:off x="0" y="0"/>
            <a:ext cx="12192000" cy="68580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12192001" cy="68580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856223" y="829797"/>
            <a:ext cx="7324271" cy="17586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4800" dirty="0">
                <a:solidFill>
                  <a:srgbClr val="F5333F"/>
                </a:solidFill>
                <a:latin typeface="Proxima Nova" panose="02000506030000020004" pitchFamily="2" charset="0"/>
              </a:rPr>
              <a:t>Poll (Answer)</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850900" y="6356351"/>
            <a:ext cx="2743200" cy="365125"/>
          </a:xfrm>
          <a:prstGeom prst="rect">
            <a:avLst/>
          </a:prstGeom>
        </p:spPr>
        <p:txBody>
          <a:bodyPr vert="horz" lIns="121920" tIns="60960" rIns="121920" bIns="6096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z="1200">
                <a:solidFill>
                  <a:srgbClr val="FF0000"/>
                </a:solidFill>
              </a:rPr>
              <a:pPr/>
              <a:t>18-04-2021</a:t>
            </a:fld>
            <a:endParaRPr lang="en-IN" sz="1200"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8682565" y="6356351"/>
            <a:ext cx="2743200" cy="366183"/>
          </a:xfrm>
          <a:prstGeom prst="rect">
            <a:avLst/>
          </a:prstGeom>
        </p:spPr>
        <p:txBody>
          <a:bodyPr vert="horz" lIns="121920" tIns="60960" rIns="121920" bIns="6096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200"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65113" y="276120"/>
            <a:ext cx="1084840" cy="289477"/>
          </a:xfrm>
          <a:prstGeom prst="rect">
            <a:avLst/>
          </a:prstGeom>
        </p:spPr>
      </p:pic>
      <p:sp>
        <p:nvSpPr>
          <p:cNvPr id="2" name="TextBox 1"/>
          <p:cNvSpPr txBox="1"/>
          <p:nvPr/>
        </p:nvSpPr>
        <p:spPr>
          <a:xfrm>
            <a:off x="1232482" y="2173684"/>
            <a:ext cx="9875052" cy="3785652"/>
          </a:xfrm>
          <a:prstGeom prst="rect">
            <a:avLst/>
          </a:prstGeom>
          <a:noFill/>
        </p:spPr>
        <p:txBody>
          <a:bodyPr wrap="square" rtlCol="0">
            <a:spAutoFit/>
          </a:bodyPr>
          <a:lstStyle/>
          <a:p>
            <a:r>
              <a:rPr lang="en-US" sz="2400" dirty="0">
                <a:solidFill>
                  <a:srgbClr val="000000"/>
                </a:solidFill>
                <a:latin typeface="georgia" panose="02040502050405020303" pitchFamily="18" charset="0"/>
              </a:rPr>
              <a:t>Consider a document containing 100 words wherein the word </a:t>
            </a:r>
            <a:r>
              <a:rPr lang="en-US" sz="2400" i="1" dirty="0">
                <a:solidFill>
                  <a:srgbClr val="000000"/>
                </a:solidFill>
                <a:latin typeface="georgia" panose="02040502050405020303" pitchFamily="18" charset="0"/>
              </a:rPr>
              <a:t>cat</a:t>
            </a:r>
            <a:r>
              <a:rPr lang="en-US" sz="2400" dirty="0">
                <a:solidFill>
                  <a:srgbClr val="000000"/>
                </a:solidFill>
                <a:latin typeface="georgia" panose="02040502050405020303" pitchFamily="18" charset="0"/>
              </a:rPr>
              <a:t> appears 3 times and we have 10 million documents in which the word </a:t>
            </a:r>
            <a:r>
              <a:rPr lang="en-US" sz="2400" i="1" dirty="0">
                <a:solidFill>
                  <a:srgbClr val="000000"/>
                </a:solidFill>
                <a:latin typeface="georgia" panose="02040502050405020303" pitchFamily="18" charset="0"/>
              </a:rPr>
              <a:t>cat</a:t>
            </a:r>
            <a:r>
              <a:rPr lang="en-US" sz="2400" dirty="0">
                <a:solidFill>
                  <a:srgbClr val="000000"/>
                </a:solidFill>
                <a:latin typeface="georgia" panose="02040502050405020303" pitchFamily="18" charset="0"/>
              </a:rPr>
              <a:t> appears only in one thousand of these.</a:t>
            </a:r>
          </a:p>
          <a:p>
            <a:endParaRPr lang="en-US" sz="2400" dirty="0">
              <a:solidFill>
                <a:srgbClr val="000000"/>
              </a:solidFill>
              <a:latin typeface="georgia" panose="02040502050405020303" pitchFamily="18" charset="0"/>
            </a:endParaRPr>
          </a:p>
          <a:p>
            <a:r>
              <a:rPr lang="en-US" sz="2400" dirty="0">
                <a:solidFill>
                  <a:srgbClr val="000000"/>
                </a:solidFill>
                <a:latin typeface="georgia" panose="02040502050405020303" pitchFamily="18" charset="0"/>
              </a:rPr>
              <a:t>What will be the TF-</a:t>
            </a:r>
            <a:r>
              <a:rPr lang="en-US" sz="2400" dirty="0" err="1">
                <a:solidFill>
                  <a:srgbClr val="000000"/>
                </a:solidFill>
                <a:latin typeface="georgia" panose="02040502050405020303" pitchFamily="18" charset="0"/>
              </a:rPr>
              <a:t>idf</a:t>
            </a:r>
            <a:r>
              <a:rPr lang="en-US" sz="2400" dirty="0">
                <a:solidFill>
                  <a:srgbClr val="000000"/>
                </a:solidFill>
                <a:latin typeface="georgia" panose="02040502050405020303" pitchFamily="18" charset="0"/>
              </a:rPr>
              <a:t> weight of the word cat ?</a:t>
            </a:r>
          </a:p>
          <a:p>
            <a:endParaRPr lang="en-US" sz="2400" dirty="0">
              <a:solidFill>
                <a:srgbClr val="000000"/>
              </a:solidFill>
              <a:latin typeface="georgia" panose="02040502050405020303" pitchFamily="18" charset="0"/>
            </a:endParaRPr>
          </a:p>
          <a:p>
            <a:r>
              <a:rPr lang="en-US" sz="2400" dirty="0">
                <a:solidFill>
                  <a:srgbClr val="000000"/>
                </a:solidFill>
                <a:latin typeface="georgia" panose="02040502050405020303" pitchFamily="18" charset="0"/>
              </a:rPr>
              <a:t>A) 1.12</a:t>
            </a:r>
          </a:p>
          <a:p>
            <a:r>
              <a:rPr lang="en-US" sz="2400" dirty="0">
                <a:solidFill>
                  <a:srgbClr val="000000"/>
                </a:solidFill>
                <a:latin typeface="georgia" panose="02040502050405020303" pitchFamily="18" charset="0"/>
              </a:rPr>
              <a:t>B) 0.11</a:t>
            </a:r>
          </a:p>
          <a:p>
            <a:r>
              <a:rPr lang="en-US" sz="2400" b="1" dirty="0">
                <a:solidFill>
                  <a:srgbClr val="FF0000"/>
                </a:solidFill>
                <a:latin typeface="georgia" panose="02040502050405020303" pitchFamily="18" charset="0"/>
              </a:rPr>
              <a:t>C) 0.12</a:t>
            </a:r>
          </a:p>
          <a:p>
            <a:r>
              <a:rPr lang="en-US" sz="2400" dirty="0">
                <a:solidFill>
                  <a:srgbClr val="000000"/>
                </a:solidFill>
                <a:latin typeface="georgia" panose="02040502050405020303" pitchFamily="18" charset="0"/>
              </a:rPr>
              <a:t>D) -1.12</a:t>
            </a:r>
          </a:p>
        </p:txBody>
      </p:sp>
    </p:spTree>
    <p:extLst>
      <p:ext uri="{BB962C8B-B14F-4D97-AF65-F5344CB8AC3E}">
        <p14:creationId xmlns:p14="http://schemas.microsoft.com/office/powerpoint/2010/main" val="14369080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96343" y="6357408"/>
            <a:ext cx="2743200" cy="365125"/>
          </a:xfrm>
          <a:prstGeom prst="rect">
            <a:avLst/>
          </a:prstGeom>
        </p:spPr>
        <p:txBody>
          <a:bodyPr/>
          <a:lstStyle/>
          <a:p>
            <a:fld id="{E1074919-AC28-3C4F-8039-27D3D8CCFE52}" type="datetime1">
              <a:rPr lang="en-IN">
                <a:solidFill>
                  <a:srgbClr val="FF0000"/>
                </a:solidFill>
                <a:latin typeface="Proxima Nova Rg" pitchFamily="50" charset="0"/>
              </a:rPr>
              <a:t>18-04-2021</a:t>
            </a:fld>
            <a:endParaRPr lang="en-IN"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8682567" y="6356351"/>
            <a:ext cx="2743200" cy="366183"/>
          </a:xfrm>
          <a:prstGeom prst="rect">
            <a:avLst/>
          </a:prstGeom>
        </p:spPr>
        <p:txBody>
          <a:bodyPr/>
          <a:lstStyle/>
          <a:p>
            <a:pPr algn="r"/>
            <a:fld id="{273EEA2F-D825-49D3-9C25-497F06EFD3F7}" type="slidenum">
              <a:rPr lang="en-IN">
                <a:solidFill>
                  <a:srgbClr val="FF0000"/>
                </a:solidFill>
                <a:latin typeface="Proxima Nova Rg" pitchFamily="50" charset="0"/>
              </a:rPr>
              <a:pPr algn="r"/>
              <a:t>38</a:t>
            </a:fld>
            <a:endParaRPr lang="en-IN"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514659" y="168289"/>
            <a:ext cx="5723725" cy="537380"/>
          </a:xfrm>
          <a:prstGeom prst="rect">
            <a:avLst/>
          </a:prstGeom>
        </p:spPr>
        <p:txBody>
          <a:bodyPr vert="horz" lIns="121920" tIns="60960" rIns="121920" bIns="6096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sz="3200" dirty="0">
                <a:latin typeface="Proxima Nova Light" panose="02000506030000020004" pitchFamily="2" charset="77"/>
              </a:rPr>
              <a:t>co-occurrence matrix</a:t>
            </a:r>
            <a:endParaRPr lang="en-IN" sz="3200" dirty="0">
              <a:latin typeface="Proxima Nova Light" panose="02000506030000020004" pitchFamily="2" charset="77"/>
            </a:endParaRPr>
          </a:p>
        </p:txBody>
      </p:sp>
      <p:sp>
        <p:nvSpPr>
          <p:cNvPr id="7" name="Rectangle 6"/>
          <p:cNvSpPr/>
          <p:nvPr/>
        </p:nvSpPr>
        <p:spPr>
          <a:xfrm>
            <a:off x="514660" y="1449447"/>
            <a:ext cx="11129385" cy="1569660"/>
          </a:xfrm>
          <a:prstGeom prst="rect">
            <a:avLst/>
          </a:prstGeom>
        </p:spPr>
        <p:txBody>
          <a:bodyPr wrap="square">
            <a:spAutoFit/>
          </a:bodyPr>
          <a:lstStyle/>
          <a:p>
            <a:r>
              <a:rPr lang="en-US" sz="1600" dirty="0">
                <a:solidFill>
                  <a:srgbClr val="333333"/>
                </a:solidFill>
                <a:latin typeface="Merriweather"/>
              </a:rPr>
              <a:t>There are two ways of creating a co-occurrence matrix:</a:t>
            </a:r>
          </a:p>
          <a:p>
            <a:endParaRPr lang="en-US" sz="1600" dirty="0">
              <a:solidFill>
                <a:srgbClr val="333333"/>
              </a:solidFill>
              <a:latin typeface="Merriweather"/>
            </a:endParaRPr>
          </a:p>
          <a:p>
            <a:r>
              <a:rPr lang="en-US" sz="1600" b="1" dirty="0">
                <a:solidFill>
                  <a:srgbClr val="333333"/>
                </a:solidFill>
                <a:latin typeface="Merriweather"/>
              </a:rPr>
              <a:t>Using the occurrence context (e.g. a sentence):</a:t>
            </a:r>
          </a:p>
          <a:p>
            <a:endParaRPr lang="en-US" sz="1600" dirty="0">
              <a:solidFill>
                <a:srgbClr val="333333"/>
              </a:solidFill>
              <a:latin typeface="Merriweather"/>
            </a:endParaRPr>
          </a:p>
          <a:p>
            <a:r>
              <a:rPr lang="en-US" sz="1600" dirty="0">
                <a:solidFill>
                  <a:srgbClr val="333333"/>
                </a:solidFill>
                <a:latin typeface="Merriweather"/>
              </a:rPr>
              <a:t>Each sentence is represented as a context (there can be other definitions as well). If two terms occur in the same context, they are said to have occurred in the same occurrence context.</a:t>
            </a:r>
          </a:p>
        </p:txBody>
      </p:sp>
      <p:sp>
        <p:nvSpPr>
          <p:cNvPr id="8" name="Rectangle 7"/>
          <p:cNvSpPr/>
          <p:nvPr/>
        </p:nvSpPr>
        <p:spPr>
          <a:xfrm>
            <a:off x="354214" y="3939260"/>
            <a:ext cx="5563701" cy="1528945"/>
          </a:xfrm>
          <a:prstGeom prst="rect">
            <a:avLst/>
          </a:prstGeom>
        </p:spPr>
        <p:txBody>
          <a:bodyPr wrap="square">
            <a:spAutoFit/>
          </a:bodyPr>
          <a:lstStyle/>
          <a:p>
            <a:r>
              <a:rPr lang="en-US" sz="1867" b="1" dirty="0">
                <a:solidFill>
                  <a:srgbClr val="333333"/>
                </a:solidFill>
                <a:latin typeface="Merriweather"/>
              </a:rPr>
              <a:t>Skip-grams (x-skip-n-grams):</a:t>
            </a:r>
            <a:endParaRPr lang="en-US" sz="1867" dirty="0">
              <a:solidFill>
                <a:srgbClr val="333333"/>
              </a:solidFill>
              <a:latin typeface="Merriweather"/>
            </a:endParaRPr>
          </a:p>
          <a:p>
            <a:endParaRPr lang="en-US" sz="1867" dirty="0">
              <a:solidFill>
                <a:srgbClr val="333333"/>
              </a:solidFill>
              <a:latin typeface="Merriweather"/>
            </a:endParaRPr>
          </a:p>
          <a:p>
            <a:r>
              <a:rPr lang="en-US" sz="1867" dirty="0">
                <a:solidFill>
                  <a:srgbClr val="333333"/>
                </a:solidFill>
                <a:latin typeface="Merriweather"/>
              </a:rPr>
              <a:t>A sliding window will include the (</a:t>
            </a:r>
            <a:r>
              <a:rPr lang="en-US" sz="1867" dirty="0" err="1">
                <a:solidFill>
                  <a:srgbClr val="333333"/>
                </a:solidFill>
                <a:latin typeface="Merriweather"/>
              </a:rPr>
              <a:t>x+n</a:t>
            </a:r>
            <a:r>
              <a:rPr lang="en-US" sz="1867" dirty="0">
                <a:solidFill>
                  <a:srgbClr val="333333"/>
                </a:solidFill>
                <a:latin typeface="Merriweather"/>
              </a:rPr>
              <a:t>) words. This window will serve as the context now. Terms that co-occur within this context are said to have co-occurred.</a:t>
            </a:r>
          </a:p>
        </p:txBody>
      </p:sp>
      <p:grpSp>
        <p:nvGrpSpPr>
          <p:cNvPr id="11" name="Group 10"/>
          <p:cNvGrpSpPr/>
          <p:nvPr/>
        </p:nvGrpSpPr>
        <p:grpSpPr>
          <a:xfrm>
            <a:off x="5789113" y="3939261"/>
            <a:ext cx="6622071" cy="2306272"/>
            <a:chOff x="6490953" y="3593683"/>
            <a:chExt cx="5310389" cy="1729704"/>
          </a:xfrm>
        </p:grpSpPr>
        <p:sp>
          <p:nvSpPr>
            <p:cNvPr id="12" name="Rectangle 11"/>
            <p:cNvSpPr/>
            <p:nvPr/>
          </p:nvSpPr>
          <p:spPr>
            <a:xfrm>
              <a:off x="6709895" y="3593683"/>
              <a:ext cx="5091447" cy="223091"/>
            </a:xfrm>
            <a:prstGeom prst="rect">
              <a:avLst/>
            </a:prstGeom>
          </p:spPr>
          <p:txBody>
            <a:bodyPr wrap="square">
              <a:spAutoFit/>
            </a:bodyPr>
            <a:lstStyle/>
            <a:p>
              <a:pPr algn="ctr"/>
              <a:r>
                <a:rPr lang="en-US" sz="1333" dirty="0">
                  <a:solidFill>
                    <a:srgbClr val="FF0000"/>
                  </a:solidFill>
                  <a:latin typeface="Merriweather"/>
                </a:rPr>
                <a:t>“Man stumbled seconds </a:t>
              </a:r>
              <a:r>
                <a:rPr lang="en-US" sz="1333" dirty="0" err="1">
                  <a:solidFill>
                    <a:srgbClr val="FF0000"/>
                  </a:solidFill>
                  <a:latin typeface="Merriweather"/>
                </a:rPr>
                <a:t>Dursley</a:t>
              </a:r>
              <a:r>
                <a:rPr lang="en-US" sz="1333" dirty="0">
                  <a:solidFill>
                    <a:srgbClr val="FF0000"/>
                  </a:solidFill>
                  <a:latin typeface="Merriweather"/>
                </a:rPr>
                <a:t> man cloak upset knocked ground”</a:t>
              </a:r>
              <a:endParaRPr lang="en-US" sz="1333" dirty="0">
                <a:solidFill>
                  <a:srgbClr val="FF0000"/>
                </a:solidFill>
              </a:endParaRPr>
            </a:p>
          </p:txBody>
        </p:sp>
        <p:sp>
          <p:nvSpPr>
            <p:cNvPr id="13" name="Rectangle 12"/>
            <p:cNvSpPr/>
            <p:nvPr/>
          </p:nvSpPr>
          <p:spPr>
            <a:xfrm>
              <a:off x="6490953" y="3855293"/>
              <a:ext cx="5182312" cy="1468094"/>
            </a:xfrm>
            <a:prstGeom prst="rect">
              <a:avLst/>
            </a:prstGeom>
          </p:spPr>
          <p:txBody>
            <a:bodyPr wrap="square">
              <a:spAutoFit/>
            </a:bodyPr>
            <a:lstStyle/>
            <a:p>
              <a:pPr algn="ctr" eaLnBrk="0" fontAlgn="base" hangingPunct="0">
                <a:spcBef>
                  <a:spcPct val="30000"/>
                </a:spcBef>
                <a:spcAft>
                  <a:spcPct val="0"/>
                </a:spcAft>
              </a:pPr>
              <a:r>
                <a:rPr lang="en-US" sz="1200" b="1" dirty="0">
                  <a:solidFill>
                    <a:srgbClr val="0E84B5"/>
                  </a:solidFill>
                  <a:latin typeface="Consolas" panose="020B0609020204030204" pitchFamily="49" charset="0"/>
                </a:rPr>
                <a:t>(Man, stumbled) (Man, seconds) (Man, </a:t>
              </a:r>
              <a:r>
                <a:rPr lang="en-US" sz="1200" b="1" dirty="0" err="1">
                  <a:solidFill>
                    <a:srgbClr val="0E84B5"/>
                  </a:solidFill>
                  <a:latin typeface="Consolas" panose="020B0609020204030204" pitchFamily="49" charset="0"/>
                </a:rPr>
                <a:t>Dursley</a:t>
              </a:r>
              <a:r>
                <a:rPr lang="en-US" sz="1200" b="1" dirty="0">
                  <a:solidFill>
                    <a:srgbClr val="0E84B5"/>
                  </a:solidFill>
                  <a:latin typeface="Consolas" panose="020B0609020204030204" pitchFamily="49" charset="0"/>
                </a:rPr>
                <a:t>) (Man, man)</a:t>
              </a:r>
            </a:p>
            <a:p>
              <a:pPr algn="ctr" eaLnBrk="0" fontAlgn="base" hangingPunct="0">
                <a:spcBef>
                  <a:spcPct val="30000"/>
                </a:spcBef>
                <a:spcAft>
                  <a:spcPct val="0"/>
                </a:spcAft>
              </a:pPr>
              <a:r>
                <a:rPr lang="en-US" sz="1200" b="1" dirty="0">
                  <a:solidFill>
                    <a:srgbClr val="0E84B5"/>
                  </a:solidFill>
                  <a:latin typeface="Consolas" panose="020B0609020204030204" pitchFamily="49" charset="0"/>
                </a:rPr>
                <a:t>(stumbled, seconds) (stumbled, </a:t>
              </a:r>
              <a:r>
                <a:rPr lang="en-US" sz="1200" b="1" dirty="0" err="1">
                  <a:solidFill>
                    <a:srgbClr val="0E84B5"/>
                  </a:solidFill>
                  <a:latin typeface="Consolas" panose="020B0609020204030204" pitchFamily="49" charset="0"/>
                </a:rPr>
                <a:t>Dursley</a:t>
              </a:r>
              <a:r>
                <a:rPr lang="en-US" sz="1200" b="1" dirty="0">
                  <a:solidFill>
                    <a:srgbClr val="0E84B5"/>
                  </a:solidFill>
                  <a:latin typeface="Consolas" panose="020B0609020204030204" pitchFamily="49" charset="0"/>
                </a:rPr>
                <a:t>) (stumbled, man) (stumbled, cloak)</a:t>
              </a:r>
            </a:p>
            <a:p>
              <a:pPr algn="ctr" eaLnBrk="0" fontAlgn="base" hangingPunct="0">
                <a:spcBef>
                  <a:spcPct val="30000"/>
                </a:spcBef>
                <a:spcAft>
                  <a:spcPct val="0"/>
                </a:spcAft>
              </a:pPr>
              <a:r>
                <a:rPr lang="en-US" sz="1200" b="1" dirty="0">
                  <a:solidFill>
                    <a:srgbClr val="0E84B5"/>
                  </a:solidFill>
                  <a:latin typeface="Consolas" panose="020B0609020204030204" pitchFamily="49" charset="0"/>
                </a:rPr>
                <a:t>(seconds, </a:t>
              </a:r>
              <a:r>
                <a:rPr lang="en-US" sz="1200" b="1" dirty="0" err="1">
                  <a:solidFill>
                    <a:srgbClr val="0E84B5"/>
                  </a:solidFill>
                  <a:latin typeface="Consolas" panose="020B0609020204030204" pitchFamily="49" charset="0"/>
                </a:rPr>
                <a:t>Dursley</a:t>
              </a:r>
              <a:r>
                <a:rPr lang="en-US" sz="1200" b="1" dirty="0">
                  <a:solidFill>
                    <a:srgbClr val="0E84B5"/>
                  </a:solidFill>
                  <a:latin typeface="Consolas" panose="020B0609020204030204" pitchFamily="49" charset="0"/>
                </a:rPr>
                <a:t>) (seconds, man) (seconds, cloak) (seconds, upset)</a:t>
              </a:r>
            </a:p>
            <a:p>
              <a:pPr algn="ctr" eaLnBrk="0" fontAlgn="base" hangingPunct="0">
                <a:spcBef>
                  <a:spcPct val="30000"/>
                </a:spcBef>
                <a:spcAft>
                  <a:spcPct val="0"/>
                </a:spcAft>
              </a:pPr>
              <a:r>
                <a:rPr lang="en-US" sz="1200" b="1" dirty="0">
                  <a:solidFill>
                    <a:srgbClr val="0E84B5"/>
                  </a:solidFill>
                  <a:latin typeface="Consolas" panose="020B0609020204030204" pitchFamily="49" charset="0"/>
                </a:rPr>
                <a:t>(</a:t>
              </a:r>
              <a:r>
                <a:rPr lang="en-US" sz="1200" b="1" dirty="0" err="1">
                  <a:solidFill>
                    <a:srgbClr val="0E84B5"/>
                  </a:solidFill>
                  <a:latin typeface="Consolas" panose="020B0609020204030204" pitchFamily="49" charset="0"/>
                </a:rPr>
                <a:t>Dursley</a:t>
              </a:r>
              <a:r>
                <a:rPr lang="en-US" sz="1200" b="1" dirty="0">
                  <a:solidFill>
                    <a:srgbClr val="0E84B5"/>
                  </a:solidFill>
                  <a:latin typeface="Consolas" panose="020B0609020204030204" pitchFamily="49" charset="0"/>
                </a:rPr>
                <a:t>, man) (</a:t>
              </a:r>
              <a:r>
                <a:rPr lang="en-US" sz="1200" b="1" dirty="0" err="1">
                  <a:solidFill>
                    <a:srgbClr val="0E84B5"/>
                  </a:solidFill>
                  <a:latin typeface="Consolas" panose="020B0609020204030204" pitchFamily="49" charset="0"/>
                </a:rPr>
                <a:t>Dursley</a:t>
              </a:r>
              <a:r>
                <a:rPr lang="en-US" sz="1200" b="1" dirty="0">
                  <a:solidFill>
                    <a:srgbClr val="0E84B5"/>
                  </a:solidFill>
                  <a:latin typeface="Consolas" panose="020B0609020204030204" pitchFamily="49" charset="0"/>
                </a:rPr>
                <a:t>, cloak) (</a:t>
              </a:r>
              <a:r>
                <a:rPr lang="en-US" sz="1200" b="1" dirty="0" err="1">
                  <a:solidFill>
                    <a:srgbClr val="0E84B5"/>
                  </a:solidFill>
                  <a:latin typeface="Consolas" panose="020B0609020204030204" pitchFamily="49" charset="0"/>
                </a:rPr>
                <a:t>Dursley</a:t>
              </a:r>
              <a:r>
                <a:rPr lang="en-US" sz="1200" b="1" dirty="0">
                  <a:solidFill>
                    <a:srgbClr val="0E84B5"/>
                  </a:solidFill>
                  <a:latin typeface="Consolas" panose="020B0609020204030204" pitchFamily="49" charset="0"/>
                </a:rPr>
                <a:t>, upset) (</a:t>
              </a:r>
              <a:r>
                <a:rPr lang="en-US" sz="1200" b="1" dirty="0" err="1">
                  <a:solidFill>
                    <a:srgbClr val="0E84B5"/>
                  </a:solidFill>
                  <a:latin typeface="Consolas" panose="020B0609020204030204" pitchFamily="49" charset="0"/>
                </a:rPr>
                <a:t>Dursley</a:t>
              </a:r>
              <a:r>
                <a:rPr lang="en-US" sz="1200" b="1" dirty="0">
                  <a:solidFill>
                    <a:srgbClr val="0E84B5"/>
                  </a:solidFill>
                  <a:latin typeface="Consolas" panose="020B0609020204030204" pitchFamily="49" charset="0"/>
                </a:rPr>
                <a:t>, knocked)</a:t>
              </a:r>
            </a:p>
            <a:p>
              <a:pPr algn="ctr" eaLnBrk="0" fontAlgn="base" hangingPunct="0">
                <a:spcBef>
                  <a:spcPct val="30000"/>
                </a:spcBef>
                <a:spcAft>
                  <a:spcPct val="0"/>
                </a:spcAft>
              </a:pPr>
              <a:r>
                <a:rPr lang="en-US" sz="1200" b="1" dirty="0">
                  <a:solidFill>
                    <a:srgbClr val="0E84B5"/>
                  </a:solidFill>
                  <a:latin typeface="Consolas" panose="020B0609020204030204" pitchFamily="49" charset="0"/>
                </a:rPr>
                <a:t>(man, cloak) (man, upset) (man, knocked) (man, ground)</a:t>
              </a:r>
            </a:p>
            <a:p>
              <a:pPr algn="ctr" eaLnBrk="0" fontAlgn="base" hangingPunct="0">
                <a:spcBef>
                  <a:spcPct val="30000"/>
                </a:spcBef>
                <a:spcAft>
                  <a:spcPct val="0"/>
                </a:spcAft>
              </a:pPr>
              <a:r>
                <a:rPr lang="en-US" sz="1200" b="1" dirty="0">
                  <a:solidFill>
                    <a:srgbClr val="0E84B5"/>
                  </a:solidFill>
                  <a:latin typeface="Consolas" panose="020B0609020204030204" pitchFamily="49" charset="0"/>
                </a:rPr>
                <a:t>(cloak, upset) (cloak, knocked) (cloak, ground)</a:t>
              </a:r>
            </a:p>
            <a:p>
              <a:pPr algn="ctr" eaLnBrk="0" fontAlgn="base" hangingPunct="0">
                <a:spcBef>
                  <a:spcPct val="30000"/>
                </a:spcBef>
                <a:spcAft>
                  <a:spcPct val="0"/>
                </a:spcAft>
              </a:pPr>
              <a:r>
                <a:rPr lang="en-US" sz="1200" b="1" dirty="0">
                  <a:solidFill>
                    <a:srgbClr val="0E84B5"/>
                  </a:solidFill>
                  <a:latin typeface="Consolas" panose="020B0609020204030204" pitchFamily="49" charset="0"/>
                </a:rPr>
                <a:t>(upset, knocked) (upset, ground)</a:t>
              </a:r>
            </a:p>
            <a:p>
              <a:pPr algn="ctr" eaLnBrk="0" fontAlgn="base" hangingPunct="0">
                <a:spcBef>
                  <a:spcPct val="30000"/>
                </a:spcBef>
                <a:spcAft>
                  <a:spcPct val="0"/>
                </a:spcAft>
              </a:pPr>
              <a:r>
                <a:rPr lang="en-US" sz="1200" b="1" dirty="0">
                  <a:solidFill>
                    <a:srgbClr val="0E84B5"/>
                  </a:solidFill>
                  <a:latin typeface="Consolas" panose="020B0609020204030204" pitchFamily="49" charset="0"/>
                </a:rPr>
                <a:t>(knocked, ground)</a:t>
              </a:r>
            </a:p>
          </p:txBody>
        </p:sp>
      </p:grpSp>
    </p:spTree>
    <p:extLst>
      <p:ext uri="{BB962C8B-B14F-4D97-AF65-F5344CB8AC3E}">
        <p14:creationId xmlns:p14="http://schemas.microsoft.com/office/powerpoint/2010/main" val="925010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96343" y="6357408"/>
            <a:ext cx="2743200" cy="365125"/>
          </a:xfrm>
          <a:prstGeom prst="rect">
            <a:avLst/>
          </a:prstGeom>
        </p:spPr>
        <p:txBody>
          <a:bodyPr/>
          <a:lstStyle/>
          <a:p>
            <a:fld id="{E1074919-AC28-3C4F-8039-27D3D8CCFE52}" type="datetime1">
              <a:rPr lang="en-IN">
                <a:solidFill>
                  <a:srgbClr val="FF0000"/>
                </a:solidFill>
                <a:latin typeface="Proxima Nova Rg" pitchFamily="50" charset="0"/>
              </a:rPr>
              <a:t>18-04-2021</a:t>
            </a:fld>
            <a:endParaRPr lang="en-IN"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8682567" y="6356351"/>
            <a:ext cx="2743200" cy="366183"/>
          </a:xfrm>
          <a:prstGeom prst="rect">
            <a:avLst/>
          </a:prstGeom>
        </p:spPr>
        <p:txBody>
          <a:bodyPr/>
          <a:lstStyle/>
          <a:p>
            <a:pPr algn="r"/>
            <a:fld id="{273EEA2F-D825-49D3-9C25-497F06EFD3F7}" type="slidenum">
              <a:rPr lang="en-IN">
                <a:solidFill>
                  <a:srgbClr val="FF0000"/>
                </a:solidFill>
                <a:latin typeface="Proxima Nova Rg" pitchFamily="50" charset="0"/>
              </a:rPr>
              <a:pPr algn="r"/>
              <a:t>39</a:t>
            </a:fld>
            <a:endParaRPr lang="en-IN"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417347" y="404369"/>
            <a:ext cx="5723725" cy="537380"/>
          </a:xfrm>
          <a:prstGeom prst="rect">
            <a:avLst/>
          </a:prstGeom>
        </p:spPr>
        <p:txBody>
          <a:bodyPr vert="horz" lIns="121920" tIns="60960" rIns="121920" bIns="6096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sz="3200" dirty="0">
                <a:latin typeface="Proxima Nova Light" panose="02000506030000020004" pitchFamily="2" charset="77"/>
              </a:rPr>
              <a:t>Latent Semantic Analysis</a:t>
            </a:r>
          </a:p>
        </p:txBody>
      </p:sp>
      <p:sp>
        <p:nvSpPr>
          <p:cNvPr id="7" name="Rectangle 6"/>
          <p:cNvSpPr/>
          <p:nvPr/>
        </p:nvSpPr>
        <p:spPr>
          <a:xfrm>
            <a:off x="607872" y="1444314"/>
            <a:ext cx="10976257" cy="1077218"/>
          </a:xfrm>
          <a:prstGeom prst="rect">
            <a:avLst/>
          </a:prstGeom>
        </p:spPr>
        <p:txBody>
          <a:bodyPr wrap="square">
            <a:spAutoFit/>
          </a:bodyPr>
          <a:lstStyle/>
          <a:p>
            <a:r>
              <a:rPr lang="en-US" sz="1600" dirty="0">
                <a:solidFill>
                  <a:srgbClr val="333333"/>
                </a:solidFill>
                <a:latin typeface="Merriweather"/>
              </a:rPr>
              <a:t>The occurrence and co-occurrence matrices have really large dimensions (equal to the size of the vocabulary V). This is a problem because working with such huge matrices make them almost impractical to use.</a:t>
            </a:r>
          </a:p>
          <a:p>
            <a:endParaRPr lang="en-US" sz="1600" dirty="0">
              <a:solidFill>
                <a:srgbClr val="333333"/>
              </a:solidFill>
              <a:latin typeface="Merriweather"/>
            </a:endParaRPr>
          </a:p>
          <a:p>
            <a:r>
              <a:rPr lang="en-US" sz="1600" dirty="0">
                <a:latin typeface="Merriweather"/>
              </a:rPr>
              <a:t>Word embedding's are a compressed, low dimensional version of these mammoth-sized matrices</a:t>
            </a:r>
          </a:p>
        </p:txBody>
      </p:sp>
      <p:sp>
        <p:nvSpPr>
          <p:cNvPr id="11" name="Rectangle 10"/>
          <p:cNvSpPr/>
          <p:nvPr/>
        </p:nvSpPr>
        <p:spPr>
          <a:xfrm>
            <a:off x="417347" y="5385278"/>
            <a:ext cx="11357300" cy="379656"/>
          </a:xfrm>
          <a:prstGeom prst="rect">
            <a:avLst/>
          </a:prstGeom>
        </p:spPr>
        <p:txBody>
          <a:bodyPr wrap="square">
            <a:spAutoFit/>
          </a:bodyPr>
          <a:lstStyle/>
          <a:p>
            <a:pPr algn="ctr"/>
            <a:r>
              <a:rPr lang="en-US" sz="1867" dirty="0">
                <a:solidFill>
                  <a:srgbClr val="333333"/>
                </a:solidFill>
                <a:latin typeface="Merriweather"/>
              </a:rPr>
              <a:t>Latent Semantic Analysis (LSA) uses </a:t>
            </a:r>
            <a:r>
              <a:rPr lang="en-US" sz="1867" b="1" dirty="0">
                <a:solidFill>
                  <a:srgbClr val="333333"/>
                </a:solidFill>
                <a:latin typeface="Merriweather"/>
              </a:rPr>
              <a:t>Singular Value Decomposition (SVD) </a:t>
            </a:r>
            <a:r>
              <a:rPr lang="en-US" sz="1867" dirty="0">
                <a:solidFill>
                  <a:srgbClr val="333333"/>
                </a:solidFill>
                <a:latin typeface="Merriweather"/>
              </a:rPr>
              <a:t>to reduce the dimensionality of the matrix.</a:t>
            </a:r>
            <a:endParaRPr lang="en-US" sz="1867" dirty="0"/>
          </a:p>
        </p:txBody>
      </p:sp>
      <p:pic>
        <p:nvPicPr>
          <p:cNvPr id="12" name="Picture 11"/>
          <p:cNvPicPr>
            <a:picLocks noChangeAspect="1"/>
          </p:cNvPicPr>
          <p:nvPr/>
        </p:nvPicPr>
        <p:blipFill>
          <a:blip r:embed="rId2"/>
          <a:stretch>
            <a:fillRect/>
          </a:stretch>
        </p:blipFill>
        <p:spPr>
          <a:xfrm>
            <a:off x="1864622" y="2725520"/>
            <a:ext cx="8462753" cy="2387369"/>
          </a:xfrm>
          <a:prstGeom prst="rect">
            <a:avLst/>
          </a:prstGeom>
        </p:spPr>
      </p:pic>
    </p:spTree>
    <p:extLst>
      <p:ext uri="{BB962C8B-B14F-4D97-AF65-F5344CB8AC3E}">
        <p14:creationId xmlns:p14="http://schemas.microsoft.com/office/powerpoint/2010/main" val="2860179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96836" y="3555323"/>
            <a:ext cx="4571999" cy="1569660"/>
          </a:xfrm>
          <a:prstGeom prst="rect">
            <a:avLst/>
          </a:prstGeom>
          <a:noFill/>
        </p:spPr>
        <p:txBody>
          <a:bodyPr wrap="square" rtlCol="0">
            <a:spAutoFit/>
          </a:bodyPr>
          <a:lstStyle/>
          <a:p>
            <a:r>
              <a:rPr lang="en-US" sz="4800" b="1" dirty="0">
                <a:solidFill>
                  <a:srgbClr val="0070C0"/>
                </a:solidFill>
                <a:latin typeface="Gill Sans MT" panose="020B0502020104020203" pitchFamily="34" charset="0"/>
              </a:rPr>
              <a:t>LEXICAL</a:t>
            </a:r>
            <a:r>
              <a:rPr lang="en-US" sz="4800" dirty="0">
                <a:latin typeface="Gill Sans MT" panose="020B0502020104020203" pitchFamily="34" charset="0"/>
              </a:rPr>
              <a:t> </a:t>
            </a:r>
            <a:r>
              <a:rPr lang="en-US" sz="4800" b="1" dirty="0">
                <a:solidFill>
                  <a:schemeClr val="tx2">
                    <a:lumMod val="75000"/>
                  </a:schemeClr>
                </a:solidFill>
                <a:latin typeface="Gill Sans MT" panose="020B0502020104020203" pitchFamily="34" charset="0"/>
              </a:rPr>
              <a:t>PROCESSING</a:t>
            </a:r>
          </a:p>
        </p:txBody>
      </p:sp>
      <p:pic>
        <p:nvPicPr>
          <p:cNvPr id="1026" name="Picture 2" descr="Image result for lexical processing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3789" y="326859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BE73E69A-C786-4733-8EC5-6C2052089C34}"/>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2003860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3A8CD3-66AB-4BC9-B87E-87E879DDAF19}"/>
              </a:ext>
            </a:extLst>
          </p:cNvPr>
          <p:cNvSpPr>
            <a:spLocks noGrp="1"/>
          </p:cNvSpPr>
          <p:nvPr>
            <p:ph type="dt" sz="half" idx="10"/>
          </p:nvPr>
        </p:nvSpPr>
        <p:spPr/>
        <p:txBody>
          <a:bodyPr/>
          <a:lstStyle/>
          <a:p>
            <a:fld id="{24A60580-2B70-6940-B3F0-E4F8AB7AA3B6}" type="datetime1">
              <a:rPr lang="en-IN" smtClean="0">
                <a:latin typeface="Gill Sans MT" panose="020B0502020104020203" pitchFamily="34" charset="0"/>
              </a:rPr>
              <a:t>18-04-2021</a:t>
            </a:fld>
            <a:endParaRPr lang="en-IN" dirty="0">
              <a:latin typeface="Gill Sans MT" panose="020B0502020104020203" pitchFamily="34" charset="0"/>
            </a:endParaRPr>
          </a:p>
        </p:txBody>
      </p:sp>
      <p:sp>
        <p:nvSpPr>
          <p:cNvPr id="3" name="Slide Number Placeholder 2">
            <a:extLst>
              <a:ext uri="{FF2B5EF4-FFF2-40B4-BE49-F238E27FC236}">
                <a16:creationId xmlns:a16="http://schemas.microsoft.com/office/drawing/2014/main" id="{1A445018-ABD0-4D49-889C-F76F7550FFCC}"/>
              </a:ext>
            </a:extLst>
          </p:cNvPr>
          <p:cNvSpPr>
            <a:spLocks noGrp="1"/>
          </p:cNvSpPr>
          <p:nvPr>
            <p:ph type="sldNum" sz="quarter" idx="12"/>
          </p:nvPr>
        </p:nvSpPr>
        <p:spPr/>
        <p:txBody>
          <a:bodyPr/>
          <a:lstStyle/>
          <a:p>
            <a:fld id="{273EEA2F-D825-49D3-9C25-497F06EFD3F7}" type="slidenum">
              <a:rPr lang="en-IN" smtClean="0">
                <a:latin typeface="Gill Sans MT" panose="020B0502020104020203" pitchFamily="34" charset="0"/>
              </a:rPr>
              <a:t>40</a:t>
            </a:fld>
            <a:endParaRPr lang="en-IN">
              <a:latin typeface="Gill Sans MT" panose="020B0502020104020203" pitchFamily="34" charset="0"/>
            </a:endParaRPr>
          </a:p>
        </p:txBody>
      </p:sp>
      <p:sp>
        <p:nvSpPr>
          <p:cNvPr id="4" name="Title 3">
            <a:extLst>
              <a:ext uri="{FF2B5EF4-FFF2-40B4-BE49-F238E27FC236}">
                <a16:creationId xmlns:a16="http://schemas.microsoft.com/office/drawing/2014/main" id="{955626A8-B720-4103-AEA5-9BBA6DE369FA}"/>
              </a:ext>
            </a:extLst>
          </p:cNvPr>
          <p:cNvSpPr>
            <a:spLocks noGrp="1"/>
          </p:cNvSpPr>
          <p:nvPr>
            <p:ph type="title"/>
          </p:nvPr>
        </p:nvSpPr>
        <p:spPr/>
        <p:txBody>
          <a:bodyPr/>
          <a:lstStyle/>
          <a:p>
            <a:r>
              <a:rPr lang="en-US" dirty="0">
                <a:latin typeface="Gill Sans MT" panose="020B0502020104020203" pitchFamily="34" charset="0"/>
              </a:rPr>
              <a:t>LSA</a:t>
            </a:r>
            <a:endParaRPr lang="en-IN" dirty="0">
              <a:latin typeface="Gill Sans MT" panose="020B0502020104020203" pitchFamily="34" charset="0"/>
            </a:endParaRPr>
          </a:p>
        </p:txBody>
      </p:sp>
      <p:sp>
        <p:nvSpPr>
          <p:cNvPr id="5" name="Rectangle 4">
            <a:extLst>
              <a:ext uri="{FF2B5EF4-FFF2-40B4-BE49-F238E27FC236}">
                <a16:creationId xmlns:a16="http://schemas.microsoft.com/office/drawing/2014/main" id="{32628BB8-4AA9-4EDD-AC02-7DA3A61ABAA4}"/>
              </a:ext>
            </a:extLst>
          </p:cNvPr>
          <p:cNvSpPr/>
          <p:nvPr/>
        </p:nvSpPr>
        <p:spPr>
          <a:xfrm>
            <a:off x="838200" y="1205349"/>
            <a:ext cx="10515600" cy="1077026"/>
          </a:xfrm>
          <a:prstGeom prst="rect">
            <a:avLst/>
          </a:prstGeom>
        </p:spPr>
        <p:txBody>
          <a:bodyPr wrap="square">
            <a:spAutoFit/>
          </a:bodyPr>
          <a:lstStyle/>
          <a:p>
            <a:r>
              <a:rPr lang="en-US" sz="2133" dirty="0">
                <a:latin typeface="Gill Sans MT" panose="020B0502020104020203" pitchFamily="34" charset="0"/>
              </a:rPr>
              <a:t>Latent Semantic Analysis, or LSA, is one of the foundational techniques in topic modeling. The core idea is to take a matrix of documents and terms — and decompose it into a separate document-topic matrix and a topic-term matrix.</a:t>
            </a:r>
            <a:endParaRPr lang="en-IN" sz="2133" dirty="0">
              <a:latin typeface="Gill Sans MT" panose="020B0502020104020203" pitchFamily="34" charset="0"/>
            </a:endParaRPr>
          </a:p>
        </p:txBody>
      </p:sp>
      <p:sp>
        <p:nvSpPr>
          <p:cNvPr id="6" name="TextBox 5">
            <a:extLst>
              <a:ext uri="{FF2B5EF4-FFF2-40B4-BE49-F238E27FC236}">
                <a16:creationId xmlns:a16="http://schemas.microsoft.com/office/drawing/2014/main" id="{281ED102-95A5-40D1-AEC9-3E5EA7C09ECC}"/>
              </a:ext>
            </a:extLst>
          </p:cNvPr>
          <p:cNvSpPr txBox="1"/>
          <p:nvPr/>
        </p:nvSpPr>
        <p:spPr>
          <a:xfrm>
            <a:off x="838201" y="2353546"/>
            <a:ext cx="10299700" cy="461665"/>
          </a:xfrm>
          <a:prstGeom prst="rect">
            <a:avLst/>
          </a:prstGeom>
          <a:noFill/>
        </p:spPr>
        <p:txBody>
          <a:bodyPr wrap="square" rtlCol="0">
            <a:spAutoFit/>
          </a:bodyPr>
          <a:lstStyle/>
          <a:p>
            <a:r>
              <a:rPr lang="en-US" sz="2400" dirty="0">
                <a:solidFill>
                  <a:srgbClr val="FF0000"/>
                </a:solidFill>
                <a:latin typeface="Gill Sans MT" panose="020B0502020104020203" pitchFamily="34" charset="0"/>
              </a:rPr>
              <a:t>Step 1 : </a:t>
            </a:r>
            <a:r>
              <a:rPr lang="en-US" sz="2400" dirty="0">
                <a:latin typeface="Gill Sans MT" panose="020B0502020104020203" pitchFamily="34" charset="0"/>
              </a:rPr>
              <a:t>Generate our document-term matrix A</a:t>
            </a:r>
          </a:p>
        </p:txBody>
      </p:sp>
      <p:pic>
        <p:nvPicPr>
          <p:cNvPr id="5124" name="Picture 4" descr="Image result for document term matrix">
            <a:extLst>
              <a:ext uri="{FF2B5EF4-FFF2-40B4-BE49-F238E27FC236}">
                <a16:creationId xmlns:a16="http://schemas.microsoft.com/office/drawing/2014/main" id="{4789D8E7-2186-40B6-BF59-95F9FFAD6E3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1" y="2971894"/>
            <a:ext cx="5627247" cy="268075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EC12A7A5-4624-4917-8B06-81C579A1E9E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4224" y="3067014"/>
            <a:ext cx="4352576" cy="258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629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AAB9A9-1449-4C99-8719-EF84AEA209CF}"/>
              </a:ext>
            </a:extLst>
          </p:cNvPr>
          <p:cNvSpPr>
            <a:spLocks noGrp="1"/>
          </p:cNvSpPr>
          <p:nvPr>
            <p:ph type="dt" sz="half" idx="10"/>
          </p:nvPr>
        </p:nvSpPr>
        <p:spPr/>
        <p:txBody>
          <a:bodyPr/>
          <a:lstStyle/>
          <a:p>
            <a:fld id="{24A60580-2B70-6940-B3F0-E4F8AB7AA3B6}" type="datetime1">
              <a:rPr lang="en-IN" smtClean="0">
                <a:latin typeface="Gill Sans MT" panose="020B0502020104020203" pitchFamily="34" charset="0"/>
              </a:rPr>
              <a:t>18-04-2021</a:t>
            </a:fld>
            <a:endParaRPr lang="en-IN">
              <a:latin typeface="Gill Sans MT" panose="020B0502020104020203" pitchFamily="34" charset="0"/>
            </a:endParaRPr>
          </a:p>
        </p:txBody>
      </p:sp>
      <p:sp>
        <p:nvSpPr>
          <p:cNvPr id="3" name="Slide Number Placeholder 2">
            <a:extLst>
              <a:ext uri="{FF2B5EF4-FFF2-40B4-BE49-F238E27FC236}">
                <a16:creationId xmlns:a16="http://schemas.microsoft.com/office/drawing/2014/main" id="{3373458E-39E0-4D46-9E74-A055C297E1F7}"/>
              </a:ext>
            </a:extLst>
          </p:cNvPr>
          <p:cNvSpPr>
            <a:spLocks noGrp="1"/>
          </p:cNvSpPr>
          <p:nvPr>
            <p:ph type="sldNum" sz="quarter" idx="12"/>
          </p:nvPr>
        </p:nvSpPr>
        <p:spPr/>
        <p:txBody>
          <a:bodyPr/>
          <a:lstStyle/>
          <a:p>
            <a:fld id="{273EEA2F-D825-49D3-9C25-497F06EFD3F7}" type="slidenum">
              <a:rPr lang="en-IN" smtClean="0">
                <a:latin typeface="Gill Sans MT" panose="020B0502020104020203" pitchFamily="34" charset="0"/>
              </a:rPr>
              <a:t>41</a:t>
            </a:fld>
            <a:endParaRPr lang="en-IN">
              <a:latin typeface="Gill Sans MT" panose="020B0502020104020203" pitchFamily="34" charset="0"/>
            </a:endParaRPr>
          </a:p>
        </p:txBody>
      </p:sp>
      <p:sp>
        <p:nvSpPr>
          <p:cNvPr id="4" name="Title 3">
            <a:extLst>
              <a:ext uri="{FF2B5EF4-FFF2-40B4-BE49-F238E27FC236}">
                <a16:creationId xmlns:a16="http://schemas.microsoft.com/office/drawing/2014/main" id="{8F2FF47E-90D7-4432-80B8-B528A896CA74}"/>
              </a:ext>
            </a:extLst>
          </p:cNvPr>
          <p:cNvSpPr>
            <a:spLocks noGrp="1"/>
          </p:cNvSpPr>
          <p:nvPr>
            <p:ph type="title"/>
          </p:nvPr>
        </p:nvSpPr>
        <p:spPr/>
        <p:txBody>
          <a:bodyPr/>
          <a:lstStyle/>
          <a:p>
            <a:r>
              <a:rPr lang="en-US" dirty="0">
                <a:latin typeface="Gill Sans MT" panose="020B0502020104020203" pitchFamily="34" charset="0"/>
              </a:rPr>
              <a:t>LSA</a:t>
            </a:r>
            <a:endParaRPr lang="en-IN" dirty="0">
              <a:latin typeface="Gill Sans MT" panose="020B0502020104020203" pitchFamily="34" charset="0"/>
            </a:endParaRPr>
          </a:p>
        </p:txBody>
      </p:sp>
      <p:sp>
        <p:nvSpPr>
          <p:cNvPr id="5" name="Rectangle 4">
            <a:extLst>
              <a:ext uri="{FF2B5EF4-FFF2-40B4-BE49-F238E27FC236}">
                <a16:creationId xmlns:a16="http://schemas.microsoft.com/office/drawing/2014/main" id="{076FA4C3-1EB1-4E1A-8E5D-8E0C47575323}"/>
              </a:ext>
            </a:extLst>
          </p:cNvPr>
          <p:cNvSpPr/>
          <p:nvPr/>
        </p:nvSpPr>
        <p:spPr>
          <a:xfrm>
            <a:off x="838200" y="1425377"/>
            <a:ext cx="8458200" cy="461665"/>
          </a:xfrm>
          <a:prstGeom prst="rect">
            <a:avLst/>
          </a:prstGeom>
        </p:spPr>
        <p:txBody>
          <a:bodyPr wrap="square">
            <a:spAutoFit/>
          </a:bodyPr>
          <a:lstStyle/>
          <a:p>
            <a:r>
              <a:rPr lang="en-US" sz="2400" dirty="0">
                <a:solidFill>
                  <a:srgbClr val="FF0000"/>
                </a:solidFill>
                <a:latin typeface="Gill Sans MT" panose="020B0502020104020203" pitchFamily="34" charset="0"/>
              </a:rPr>
              <a:t>Step 2 : </a:t>
            </a:r>
            <a:r>
              <a:rPr lang="en-US" sz="2400" dirty="0">
                <a:latin typeface="Gill Sans MT" panose="020B0502020104020203" pitchFamily="34" charset="0"/>
              </a:rPr>
              <a:t>Perform Dimensionality reduction on the matrix A</a:t>
            </a:r>
          </a:p>
        </p:txBody>
      </p:sp>
      <p:sp>
        <p:nvSpPr>
          <p:cNvPr id="6" name="Rectangle 5">
            <a:extLst>
              <a:ext uri="{FF2B5EF4-FFF2-40B4-BE49-F238E27FC236}">
                <a16:creationId xmlns:a16="http://schemas.microsoft.com/office/drawing/2014/main" id="{42D6E75E-5E4D-4B76-8DA8-685C545CDE47}"/>
              </a:ext>
            </a:extLst>
          </p:cNvPr>
          <p:cNvSpPr/>
          <p:nvPr/>
        </p:nvSpPr>
        <p:spPr>
          <a:xfrm>
            <a:off x="838200" y="2290425"/>
            <a:ext cx="10642600" cy="748795"/>
          </a:xfrm>
          <a:prstGeom prst="rect">
            <a:avLst/>
          </a:prstGeom>
        </p:spPr>
        <p:txBody>
          <a:bodyPr wrap="square">
            <a:spAutoFit/>
          </a:bodyPr>
          <a:lstStyle/>
          <a:p>
            <a:r>
              <a:rPr lang="en-US" sz="2133" dirty="0">
                <a:latin typeface="Gill Sans MT" panose="020B0502020104020203" pitchFamily="34" charset="0"/>
              </a:rPr>
              <a:t>This dimensionality reduction can be performed using </a:t>
            </a:r>
            <a:r>
              <a:rPr lang="en-US" sz="2133" b="1" dirty="0">
                <a:solidFill>
                  <a:srgbClr val="FF0000"/>
                </a:solidFill>
                <a:latin typeface="Gill Sans MT" panose="020B0502020104020203" pitchFamily="34" charset="0"/>
              </a:rPr>
              <a:t>truncated SVD</a:t>
            </a:r>
            <a:r>
              <a:rPr lang="en-US" sz="2133" dirty="0">
                <a:latin typeface="Gill Sans MT" panose="020B0502020104020203" pitchFamily="34" charset="0"/>
              </a:rPr>
              <a:t>. SVD, or singular value decomposition</a:t>
            </a:r>
            <a:endParaRPr lang="en-IN" sz="2133" dirty="0">
              <a:latin typeface="Gill Sans MT" panose="020B0502020104020203" pitchFamily="34" charset="0"/>
            </a:endParaRPr>
          </a:p>
        </p:txBody>
      </p:sp>
      <p:pic>
        <p:nvPicPr>
          <p:cNvPr id="6146" name="Picture 2">
            <a:extLst>
              <a:ext uri="{FF2B5EF4-FFF2-40B4-BE49-F238E27FC236}">
                <a16:creationId xmlns:a16="http://schemas.microsoft.com/office/drawing/2014/main" id="{B7BCC4A8-2FDA-4099-89F7-3AD611592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3787877"/>
            <a:ext cx="20574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101F3031-E76F-41BC-BB52-79026DF22B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3240037"/>
            <a:ext cx="5410200" cy="173126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317F5E2-1190-4668-A4EF-196AE9C1D730}"/>
              </a:ext>
            </a:extLst>
          </p:cNvPr>
          <p:cNvSpPr/>
          <p:nvPr/>
        </p:nvSpPr>
        <p:spPr>
          <a:xfrm>
            <a:off x="4851400" y="5106393"/>
            <a:ext cx="6096000" cy="338554"/>
          </a:xfrm>
          <a:prstGeom prst="rect">
            <a:avLst/>
          </a:prstGeom>
        </p:spPr>
        <p:txBody>
          <a:bodyPr>
            <a:spAutoFit/>
          </a:bodyPr>
          <a:lstStyle/>
          <a:p>
            <a:r>
              <a:rPr lang="en-US" sz="1600" dirty="0">
                <a:latin typeface="Gill Sans MT" panose="020B0502020104020203" pitchFamily="34" charset="0"/>
              </a:rPr>
              <a:t>keeping the </a:t>
            </a:r>
            <a:r>
              <a:rPr lang="en-US" sz="1600" i="1" dirty="0">
                <a:latin typeface="Gill Sans MT" panose="020B0502020104020203" pitchFamily="34" charset="0"/>
              </a:rPr>
              <a:t>t </a:t>
            </a:r>
            <a:r>
              <a:rPr lang="en-US" sz="1600" dirty="0">
                <a:latin typeface="Gill Sans MT" panose="020B0502020104020203" pitchFamily="34" charset="0"/>
              </a:rPr>
              <a:t>most significant dimensions in our transformed space.</a:t>
            </a:r>
            <a:endParaRPr lang="en-IN" sz="1600" dirty="0">
              <a:latin typeface="Gill Sans MT" panose="020B0502020104020203" pitchFamily="34" charset="0"/>
            </a:endParaRPr>
          </a:p>
        </p:txBody>
      </p:sp>
      <p:sp>
        <p:nvSpPr>
          <p:cNvPr id="8" name="Rectangle 7">
            <a:extLst>
              <a:ext uri="{FF2B5EF4-FFF2-40B4-BE49-F238E27FC236}">
                <a16:creationId xmlns:a16="http://schemas.microsoft.com/office/drawing/2014/main" id="{4AEFD7F1-99F8-4E85-9681-DB5D0CB4EDBE}"/>
              </a:ext>
            </a:extLst>
          </p:cNvPr>
          <p:cNvSpPr/>
          <p:nvPr/>
        </p:nvSpPr>
        <p:spPr>
          <a:xfrm>
            <a:off x="838201" y="4567974"/>
            <a:ext cx="3594100" cy="1241622"/>
          </a:xfrm>
          <a:prstGeom prst="rect">
            <a:avLst/>
          </a:prstGeom>
        </p:spPr>
        <p:txBody>
          <a:bodyPr wrap="square">
            <a:spAutoFit/>
          </a:bodyPr>
          <a:lstStyle/>
          <a:p>
            <a:pPr algn="ctr"/>
            <a:r>
              <a:rPr lang="en-US" sz="1867" i="1" dirty="0">
                <a:latin typeface="Gill Sans MT" panose="020B0502020104020203" pitchFamily="34" charset="0"/>
              </a:rPr>
              <a:t>U</a:t>
            </a:r>
            <a:r>
              <a:rPr lang="en-US" sz="1867" dirty="0">
                <a:latin typeface="Gill Sans MT" panose="020B0502020104020203" pitchFamily="34" charset="0"/>
              </a:rPr>
              <a:t> ∈ ℝ^(m ⨉ t) emerges as our document-topic matrix, and </a:t>
            </a:r>
            <a:r>
              <a:rPr lang="en-US" sz="1867" i="1" dirty="0">
                <a:latin typeface="Gill Sans MT" panose="020B0502020104020203" pitchFamily="34" charset="0"/>
              </a:rPr>
              <a:t>V</a:t>
            </a:r>
            <a:r>
              <a:rPr lang="en-US" sz="1867" dirty="0">
                <a:latin typeface="Gill Sans MT" panose="020B0502020104020203" pitchFamily="34" charset="0"/>
              </a:rPr>
              <a:t> ∈ ℝ^(n ⨉ t) becomes our term-topic matrix.</a:t>
            </a:r>
            <a:endParaRPr lang="en-IN" sz="1867" dirty="0">
              <a:latin typeface="Gill Sans MT" panose="020B0502020104020203" pitchFamily="34" charset="0"/>
            </a:endParaRPr>
          </a:p>
        </p:txBody>
      </p:sp>
    </p:spTree>
    <p:extLst>
      <p:ext uri="{BB962C8B-B14F-4D97-AF65-F5344CB8AC3E}">
        <p14:creationId xmlns:p14="http://schemas.microsoft.com/office/powerpoint/2010/main" val="27484473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591FBD-809A-42EF-9525-4024A0DA73FD}"/>
              </a:ext>
            </a:extLst>
          </p:cNvPr>
          <p:cNvSpPr>
            <a:spLocks noGrp="1"/>
          </p:cNvSpPr>
          <p:nvPr>
            <p:ph type="title"/>
          </p:nvPr>
        </p:nvSpPr>
        <p:spPr/>
        <p:txBody>
          <a:bodyPr/>
          <a:lstStyle/>
          <a:p>
            <a:r>
              <a:rPr lang="en-IN" dirty="0"/>
              <a:t>TOPIC MODELING</a:t>
            </a:r>
          </a:p>
        </p:txBody>
      </p:sp>
      <p:sp>
        <p:nvSpPr>
          <p:cNvPr id="3" name="Content Placeholder 2">
            <a:extLst>
              <a:ext uri="{FF2B5EF4-FFF2-40B4-BE49-F238E27FC236}">
                <a16:creationId xmlns:a16="http://schemas.microsoft.com/office/drawing/2014/main" id="{81CD251E-8906-470E-9E21-631D5ECC9878}"/>
              </a:ext>
            </a:extLst>
          </p:cNvPr>
          <p:cNvSpPr>
            <a:spLocks noGrp="1"/>
          </p:cNvSpPr>
          <p:nvPr>
            <p:ph idx="4294967295"/>
          </p:nvPr>
        </p:nvSpPr>
        <p:spPr>
          <a:xfrm>
            <a:off x="651334" y="2134309"/>
            <a:ext cx="7058025" cy="3459162"/>
          </a:xfrm>
        </p:spPr>
        <p:txBody>
          <a:bodyPr>
            <a:normAutofit/>
          </a:bodyPr>
          <a:lstStyle/>
          <a:p>
            <a:r>
              <a:rPr lang="en-US" sz="1800" dirty="0">
                <a:latin typeface="Gill Sans MT" panose="020B0502020104020203" pitchFamily="34" charset="0"/>
              </a:rPr>
              <a:t>LDA is a matrix factorization technique.</a:t>
            </a:r>
          </a:p>
          <a:p>
            <a:endParaRPr lang="en-US" sz="1800" dirty="0">
              <a:latin typeface="Gill Sans MT" panose="020B0502020104020203" pitchFamily="34" charset="0"/>
            </a:endParaRPr>
          </a:p>
          <a:p>
            <a:r>
              <a:rPr lang="en-US" sz="1800" dirty="0">
                <a:latin typeface="Gill Sans MT" panose="020B0502020104020203" pitchFamily="34" charset="0"/>
              </a:rPr>
              <a:t>LDA represents each document as </a:t>
            </a:r>
            <a:r>
              <a:rPr lang="en-US" sz="1800" b="1" dirty="0">
                <a:latin typeface="Gill Sans MT" panose="020B0502020104020203" pitchFamily="34" charset="0"/>
              </a:rPr>
              <a:t>mixtures of topics</a:t>
            </a:r>
            <a:r>
              <a:rPr lang="en-US" sz="1800" dirty="0">
                <a:latin typeface="Gill Sans MT" panose="020B0502020104020203" pitchFamily="34" charset="0"/>
              </a:rPr>
              <a:t> containing words with certain probabilities. </a:t>
            </a:r>
          </a:p>
          <a:p>
            <a:endParaRPr lang="en-US" sz="1800" dirty="0">
              <a:latin typeface="Gill Sans MT" panose="020B0502020104020203" pitchFamily="34" charset="0"/>
            </a:endParaRPr>
          </a:p>
          <a:p>
            <a:r>
              <a:rPr lang="en-US" sz="1800" dirty="0">
                <a:latin typeface="Gill Sans MT" panose="020B0502020104020203" pitchFamily="34" charset="0"/>
              </a:rPr>
              <a:t>The DTM shows a corpus of N documents D1, D2, D3 … </a:t>
            </a:r>
            <a:r>
              <a:rPr lang="en-US" sz="1800" dirty="0" err="1">
                <a:latin typeface="Gill Sans MT" panose="020B0502020104020203" pitchFamily="34" charset="0"/>
              </a:rPr>
              <a:t>Dn</a:t>
            </a:r>
            <a:r>
              <a:rPr lang="en-US" sz="1800" dirty="0">
                <a:latin typeface="Gill Sans MT" panose="020B0502020104020203" pitchFamily="34" charset="0"/>
              </a:rPr>
              <a:t> and vocabulary size of M words W1,W2 .. </a:t>
            </a:r>
            <a:r>
              <a:rPr lang="en-US" sz="1800" dirty="0" err="1">
                <a:latin typeface="Gill Sans MT" panose="020B0502020104020203" pitchFamily="34" charset="0"/>
              </a:rPr>
              <a:t>Wn</a:t>
            </a:r>
            <a:r>
              <a:rPr lang="en-US" sz="1800" dirty="0">
                <a:latin typeface="Gill Sans MT" panose="020B0502020104020203" pitchFamily="34" charset="0"/>
              </a:rPr>
              <a:t>. The value of </a:t>
            </a:r>
            <a:r>
              <a:rPr lang="en-US" sz="1800" dirty="0" err="1">
                <a:latin typeface="Gill Sans MT" panose="020B0502020104020203" pitchFamily="34" charset="0"/>
              </a:rPr>
              <a:t>i,j</a:t>
            </a:r>
            <a:r>
              <a:rPr lang="en-US" sz="1800" dirty="0">
                <a:latin typeface="Gill Sans MT" panose="020B0502020104020203" pitchFamily="34" charset="0"/>
              </a:rPr>
              <a:t> cell gives the frequency count of word </a:t>
            </a:r>
            <a:r>
              <a:rPr lang="en-US" sz="1800" dirty="0" err="1">
                <a:latin typeface="Gill Sans MT" panose="020B0502020104020203" pitchFamily="34" charset="0"/>
              </a:rPr>
              <a:t>Wj</a:t>
            </a:r>
            <a:r>
              <a:rPr lang="en-US" sz="1800" dirty="0">
                <a:latin typeface="Gill Sans MT" panose="020B0502020104020203" pitchFamily="34" charset="0"/>
              </a:rPr>
              <a:t> in Document Di.</a:t>
            </a:r>
          </a:p>
          <a:p>
            <a:endParaRPr lang="en-US" sz="1800" dirty="0">
              <a:latin typeface="Gill Sans MT" panose="020B0502020104020203" pitchFamily="34" charset="0"/>
            </a:endParaRPr>
          </a:p>
        </p:txBody>
      </p:sp>
      <p:graphicFrame>
        <p:nvGraphicFramePr>
          <p:cNvPr id="10" name="Table 9">
            <a:extLst>
              <a:ext uri="{FF2B5EF4-FFF2-40B4-BE49-F238E27FC236}">
                <a16:creationId xmlns:a16="http://schemas.microsoft.com/office/drawing/2014/main" id="{EDC3B5CE-18BF-46F4-9111-866CC3644D3E}"/>
              </a:ext>
            </a:extLst>
          </p:cNvPr>
          <p:cNvGraphicFramePr>
            <a:graphicFrameLocks noGrp="1"/>
          </p:cNvGraphicFramePr>
          <p:nvPr>
            <p:extLst>
              <p:ext uri="{D42A27DB-BD31-4B8C-83A1-F6EECF244321}">
                <p14:modId xmlns:p14="http://schemas.microsoft.com/office/powerpoint/2010/main" val="407537878"/>
              </p:ext>
            </p:extLst>
          </p:nvPr>
        </p:nvGraphicFramePr>
        <p:xfrm>
          <a:off x="8409821" y="2470438"/>
          <a:ext cx="3130845" cy="1839011"/>
        </p:xfrm>
        <a:graphic>
          <a:graphicData uri="http://schemas.openxmlformats.org/drawingml/2006/table">
            <a:tbl>
              <a:tblPr firstRow="1" bandRow="1">
                <a:tableStyleId>{5940675A-B579-460E-94D1-54222C63F5DA}</a:tableStyleId>
              </a:tblPr>
              <a:tblGrid>
                <a:gridCol w="626169">
                  <a:extLst>
                    <a:ext uri="{9D8B030D-6E8A-4147-A177-3AD203B41FA5}">
                      <a16:colId xmlns:a16="http://schemas.microsoft.com/office/drawing/2014/main" val="1227830132"/>
                    </a:ext>
                  </a:extLst>
                </a:gridCol>
                <a:gridCol w="626169">
                  <a:extLst>
                    <a:ext uri="{9D8B030D-6E8A-4147-A177-3AD203B41FA5}">
                      <a16:colId xmlns:a16="http://schemas.microsoft.com/office/drawing/2014/main" val="1539564541"/>
                    </a:ext>
                  </a:extLst>
                </a:gridCol>
                <a:gridCol w="626169">
                  <a:extLst>
                    <a:ext uri="{9D8B030D-6E8A-4147-A177-3AD203B41FA5}">
                      <a16:colId xmlns:a16="http://schemas.microsoft.com/office/drawing/2014/main" val="104473614"/>
                    </a:ext>
                  </a:extLst>
                </a:gridCol>
                <a:gridCol w="626169">
                  <a:extLst>
                    <a:ext uri="{9D8B030D-6E8A-4147-A177-3AD203B41FA5}">
                      <a16:colId xmlns:a16="http://schemas.microsoft.com/office/drawing/2014/main" val="3251055902"/>
                    </a:ext>
                  </a:extLst>
                </a:gridCol>
                <a:gridCol w="626169">
                  <a:extLst>
                    <a:ext uri="{9D8B030D-6E8A-4147-A177-3AD203B41FA5}">
                      <a16:colId xmlns:a16="http://schemas.microsoft.com/office/drawing/2014/main" val="1834775726"/>
                    </a:ext>
                  </a:extLst>
                </a:gridCol>
              </a:tblGrid>
              <a:tr h="375971">
                <a:tc>
                  <a:txBody>
                    <a:bodyPr/>
                    <a:lstStyle/>
                    <a:p>
                      <a:endParaRPr lang="en-US" dirty="0"/>
                    </a:p>
                  </a:txBody>
                  <a:tcPr/>
                </a:tc>
                <a:tc>
                  <a:txBody>
                    <a:bodyPr/>
                    <a:lstStyle/>
                    <a:p>
                      <a:r>
                        <a:rPr lang="en-US" dirty="0"/>
                        <a:t>W1</a:t>
                      </a:r>
                    </a:p>
                  </a:txBody>
                  <a:tcPr/>
                </a:tc>
                <a:tc>
                  <a:txBody>
                    <a:bodyPr/>
                    <a:lstStyle/>
                    <a:p>
                      <a:r>
                        <a:rPr lang="en-US" dirty="0"/>
                        <a:t>W2</a:t>
                      </a:r>
                    </a:p>
                  </a:txBody>
                  <a:tcPr/>
                </a:tc>
                <a:tc>
                  <a:txBody>
                    <a:bodyPr/>
                    <a:lstStyle/>
                    <a:p>
                      <a:r>
                        <a:rPr lang="en-US" dirty="0"/>
                        <a:t>W3</a:t>
                      </a:r>
                    </a:p>
                  </a:txBody>
                  <a:tcPr/>
                </a:tc>
                <a:tc>
                  <a:txBody>
                    <a:bodyPr/>
                    <a:lstStyle/>
                    <a:p>
                      <a:r>
                        <a:rPr lang="en-US" dirty="0"/>
                        <a:t>Wm</a:t>
                      </a:r>
                    </a:p>
                  </a:txBody>
                  <a:tcPr/>
                </a:tc>
                <a:extLst>
                  <a:ext uri="{0D108BD9-81ED-4DB2-BD59-A6C34878D82A}">
                    <a16:rowId xmlns:a16="http://schemas.microsoft.com/office/drawing/2014/main" val="760122703"/>
                  </a:ext>
                </a:extLst>
              </a:tr>
              <a:tr h="359690">
                <a:tc>
                  <a:txBody>
                    <a:bodyPr/>
                    <a:lstStyle/>
                    <a:p>
                      <a:r>
                        <a:rPr lang="en-US" dirty="0"/>
                        <a:t>D1</a:t>
                      </a:r>
                    </a:p>
                  </a:txBody>
                  <a:tcPr/>
                </a:tc>
                <a:tc>
                  <a:txBody>
                    <a:bodyPr/>
                    <a:lstStyle/>
                    <a:p>
                      <a:r>
                        <a:rPr lang="en-US" dirty="0"/>
                        <a:t>0</a:t>
                      </a:r>
                    </a:p>
                  </a:txBody>
                  <a:tcPr/>
                </a:tc>
                <a:tc>
                  <a:txBody>
                    <a:bodyPr/>
                    <a:lstStyle/>
                    <a:p>
                      <a:r>
                        <a:rPr lang="en-US" dirty="0"/>
                        <a:t>2</a:t>
                      </a:r>
                    </a:p>
                  </a:txBody>
                  <a:tcPr/>
                </a:tc>
                <a:tc>
                  <a:txBody>
                    <a:bodyPr/>
                    <a:lstStyle/>
                    <a:p>
                      <a:r>
                        <a:rPr lang="en-US" dirty="0"/>
                        <a:t>1</a:t>
                      </a:r>
                    </a:p>
                  </a:txBody>
                  <a:tcPr/>
                </a:tc>
                <a:tc>
                  <a:txBody>
                    <a:bodyPr/>
                    <a:lstStyle/>
                    <a:p>
                      <a:r>
                        <a:rPr lang="en-US" dirty="0"/>
                        <a:t>3</a:t>
                      </a:r>
                    </a:p>
                  </a:txBody>
                  <a:tcPr/>
                </a:tc>
                <a:extLst>
                  <a:ext uri="{0D108BD9-81ED-4DB2-BD59-A6C34878D82A}">
                    <a16:rowId xmlns:a16="http://schemas.microsoft.com/office/drawing/2014/main" val="2781799535"/>
                  </a:ext>
                </a:extLst>
              </a:tr>
              <a:tr h="359690">
                <a:tc>
                  <a:txBody>
                    <a:bodyPr/>
                    <a:lstStyle/>
                    <a:p>
                      <a:r>
                        <a:rPr lang="en-US" dirty="0"/>
                        <a:t>D2</a:t>
                      </a:r>
                    </a:p>
                  </a:txBody>
                  <a:tcPr/>
                </a:tc>
                <a:tc>
                  <a:txBody>
                    <a:bodyPr/>
                    <a:lstStyle/>
                    <a:p>
                      <a:r>
                        <a:rPr lang="en-US" dirty="0"/>
                        <a:t>1</a:t>
                      </a:r>
                    </a:p>
                  </a:txBody>
                  <a:tcPr/>
                </a:tc>
                <a:tc>
                  <a:txBody>
                    <a:bodyPr/>
                    <a:lstStyle/>
                    <a:p>
                      <a:r>
                        <a:rPr lang="en-US" dirty="0"/>
                        <a:t>0</a:t>
                      </a:r>
                    </a:p>
                  </a:txBody>
                  <a:tcPr/>
                </a:tc>
                <a:tc>
                  <a:txBody>
                    <a:bodyPr/>
                    <a:lstStyle/>
                    <a:p>
                      <a:r>
                        <a:rPr lang="en-US" dirty="0"/>
                        <a:t>4</a:t>
                      </a:r>
                    </a:p>
                  </a:txBody>
                  <a:tcPr/>
                </a:tc>
                <a:tc>
                  <a:txBody>
                    <a:bodyPr/>
                    <a:lstStyle/>
                    <a:p>
                      <a:r>
                        <a:rPr lang="en-US" dirty="0"/>
                        <a:t>0</a:t>
                      </a:r>
                    </a:p>
                  </a:txBody>
                  <a:tcPr/>
                </a:tc>
                <a:extLst>
                  <a:ext uri="{0D108BD9-81ED-4DB2-BD59-A6C34878D82A}">
                    <a16:rowId xmlns:a16="http://schemas.microsoft.com/office/drawing/2014/main" val="1969562377"/>
                  </a:ext>
                </a:extLst>
              </a:tr>
              <a:tr h="359690">
                <a:tc>
                  <a:txBody>
                    <a:bodyPr/>
                    <a:lstStyle/>
                    <a:p>
                      <a:r>
                        <a:rPr lang="en-US" dirty="0"/>
                        <a:t>D3</a:t>
                      </a:r>
                    </a:p>
                  </a:txBody>
                  <a:tcPr/>
                </a:tc>
                <a:tc>
                  <a:txBody>
                    <a:bodyPr/>
                    <a:lstStyle/>
                    <a:p>
                      <a:r>
                        <a:rPr lang="en-US" dirty="0"/>
                        <a:t>3</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3097820373"/>
                  </a:ext>
                </a:extLst>
              </a:tr>
              <a:tr h="3596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latin typeface="Gill Sans MT" panose="020B0502020104020203" pitchFamily="34" charset="0"/>
                        </a:rPr>
                        <a:t>Dn</a:t>
                      </a:r>
                      <a:endParaRPr lang="en-US" sz="1800" dirty="0"/>
                    </a:p>
                  </a:txBody>
                  <a:tcPr/>
                </a:tc>
                <a:tc>
                  <a:txBody>
                    <a:bodyPr/>
                    <a:lstStyle/>
                    <a:p>
                      <a:r>
                        <a:rPr lang="en-US" dirty="0"/>
                        <a:t>0</a:t>
                      </a:r>
                    </a:p>
                  </a:txBody>
                  <a:tcPr/>
                </a:tc>
                <a:tc>
                  <a:txBody>
                    <a:bodyPr/>
                    <a:lstStyle/>
                    <a:p>
                      <a:r>
                        <a:rPr lang="en-US" dirty="0"/>
                        <a:t>4</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556385927"/>
                  </a:ext>
                </a:extLst>
              </a:tr>
            </a:tbl>
          </a:graphicData>
        </a:graphic>
      </p:graphicFrame>
      <p:sp>
        <p:nvSpPr>
          <p:cNvPr id="6" name="TextBox 5">
            <a:extLst>
              <a:ext uri="{FF2B5EF4-FFF2-40B4-BE49-F238E27FC236}">
                <a16:creationId xmlns:a16="http://schemas.microsoft.com/office/drawing/2014/main" id="{D15D4072-194C-4648-ACFD-8A6BD16113D4}"/>
              </a:ext>
            </a:extLst>
          </p:cNvPr>
          <p:cNvSpPr txBox="1"/>
          <p:nvPr/>
        </p:nvSpPr>
        <p:spPr>
          <a:xfrm flipH="1">
            <a:off x="8582541" y="4571583"/>
            <a:ext cx="2785403" cy="646331"/>
          </a:xfrm>
          <a:prstGeom prst="rect">
            <a:avLst/>
          </a:prstGeom>
          <a:noFill/>
        </p:spPr>
        <p:txBody>
          <a:bodyPr wrap="square" rtlCol="0">
            <a:spAutoFit/>
          </a:bodyPr>
          <a:lstStyle/>
          <a:p>
            <a:pPr algn="ctr"/>
            <a:r>
              <a:rPr lang="en-US" dirty="0">
                <a:solidFill>
                  <a:prstClr val="black"/>
                </a:solidFill>
              </a:rPr>
              <a:t>Document-Term Matrix (DTM)</a:t>
            </a:r>
          </a:p>
        </p:txBody>
      </p:sp>
      <p:sp>
        <p:nvSpPr>
          <p:cNvPr id="8" name="Title 1"/>
          <p:cNvSpPr txBox="1">
            <a:spLocks/>
          </p:cNvSpPr>
          <p:nvPr/>
        </p:nvSpPr>
        <p:spPr>
          <a:xfrm>
            <a:off x="618185" y="1157917"/>
            <a:ext cx="4404576" cy="76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Gill Sans MT" panose="020B0502020104020203" pitchFamily="34" charset="0"/>
              </a:rPr>
              <a:t>Latent Dirichlet Allocation</a:t>
            </a:r>
          </a:p>
        </p:txBody>
      </p:sp>
    </p:spTree>
    <p:extLst>
      <p:ext uri="{BB962C8B-B14F-4D97-AF65-F5344CB8AC3E}">
        <p14:creationId xmlns:p14="http://schemas.microsoft.com/office/powerpoint/2010/main" val="1132783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FB3B81-9BF7-4206-8D2E-4F954ACD9829}"/>
              </a:ext>
            </a:extLst>
          </p:cNvPr>
          <p:cNvSpPr>
            <a:spLocks noGrp="1"/>
          </p:cNvSpPr>
          <p:nvPr>
            <p:ph type="title"/>
          </p:nvPr>
        </p:nvSpPr>
        <p:spPr/>
        <p:txBody>
          <a:bodyPr/>
          <a:lstStyle/>
          <a:p>
            <a:r>
              <a:rPr lang="en-IN" dirty="0"/>
              <a:t>TOPIC MODELING</a:t>
            </a:r>
          </a:p>
        </p:txBody>
      </p:sp>
      <p:sp>
        <p:nvSpPr>
          <p:cNvPr id="3" name="Content Placeholder 2">
            <a:extLst>
              <a:ext uri="{FF2B5EF4-FFF2-40B4-BE49-F238E27FC236}">
                <a16:creationId xmlns:a16="http://schemas.microsoft.com/office/drawing/2014/main" id="{876E5F26-81A7-4B08-BBFA-ADBAC8A82F5E}"/>
              </a:ext>
            </a:extLst>
          </p:cNvPr>
          <p:cNvSpPr>
            <a:spLocks noGrp="1"/>
          </p:cNvSpPr>
          <p:nvPr>
            <p:ph idx="4294967295"/>
          </p:nvPr>
        </p:nvSpPr>
        <p:spPr>
          <a:xfrm>
            <a:off x="486487" y="1154433"/>
            <a:ext cx="6466621" cy="2265363"/>
          </a:xfrm>
        </p:spPr>
        <p:txBody>
          <a:bodyPr>
            <a:normAutofit fontScale="92500" lnSpcReduction="20000"/>
          </a:bodyPr>
          <a:lstStyle/>
          <a:p>
            <a:r>
              <a:rPr lang="en-US" sz="1800" dirty="0">
                <a:latin typeface="Gill Sans MT" panose="020B0502020104020203" pitchFamily="34" charset="0"/>
              </a:rPr>
              <a:t>LDA converts this DTM into two lower dimensional matrices – M1 and M2.</a:t>
            </a:r>
          </a:p>
          <a:p>
            <a:r>
              <a:rPr lang="en-US" sz="1800" dirty="0">
                <a:latin typeface="Gill Sans MT" panose="020B0502020104020203" pitchFamily="34" charset="0"/>
              </a:rPr>
              <a:t>It Iterates through each word  w for each document d.</a:t>
            </a:r>
          </a:p>
          <a:p>
            <a:r>
              <a:rPr lang="en-US" sz="1800" dirty="0">
                <a:latin typeface="Gill Sans MT" panose="020B0502020104020203" pitchFamily="34" charset="0"/>
              </a:rPr>
              <a:t>Each word w is assigned to a topic k with a probability P (which is a product of two probabilities p1 and p2.)</a:t>
            </a:r>
          </a:p>
          <a:p>
            <a:r>
              <a:rPr lang="en-US" sz="1800" dirty="0">
                <a:latin typeface="Gill Sans MT" panose="020B0502020104020203" pitchFamily="34" charset="0"/>
              </a:rPr>
              <a:t>P1 – p(topic t / document d) = the proportion of words in document d that are currently assigned to topic t.</a:t>
            </a:r>
          </a:p>
          <a:p>
            <a:r>
              <a:rPr lang="en-US" sz="1800" dirty="0">
                <a:latin typeface="Gill Sans MT" panose="020B0502020104020203" pitchFamily="34" charset="0"/>
              </a:rPr>
              <a:t>P2 – p(word w / topic t) = the proportion of assignments to topic t over all documents that come from this word w.</a:t>
            </a:r>
          </a:p>
        </p:txBody>
      </p:sp>
      <p:graphicFrame>
        <p:nvGraphicFramePr>
          <p:cNvPr id="6" name="Table 5">
            <a:extLst>
              <a:ext uri="{FF2B5EF4-FFF2-40B4-BE49-F238E27FC236}">
                <a16:creationId xmlns:a16="http://schemas.microsoft.com/office/drawing/2014/main" id="{3271A8B8-1CCA-4B67-885D-D3639076EEFE}"/>
              </a:ext>
            </a:extLst>
          </p:cNvPr>
          <p:cNvGraphicFramePr>
            <a:graphicFrameLocks noGrp="1"/>
          </p:cNvGraphicFramePr>
          <p:nvPr>
            <p:extLst>
              <p:ext uri="{D42A27DB-BD31-4B8C-83A1-F6EECF244321}">
                <p14:modId xmlns:p14="http://schemas.microsoft.com/office/powerpoint/2010/main" val="4071425526"/>
              </p:ext>
            </p:extLst>
          </p:nvPr>
        </p:nvGraphicFramePr>
        <p:xfrm>
          <a:off x="1595828" y="3806564"/>
          <a:ext cx="3130845" cy="1839011"/>
        </p:xfrm>
        <a:graphic>
          <a:graphicData uri="http://schemas.openxmlformats.org/drawingml/2006/table">
            <a:tbl>
              <a:tblPr firstRow="1" bandRow="1">
                <a:tableStyleId>{5940675A-B579-460E-94D1-54222C63F5DA}</a:tableStyleId>
              </a:tblPr>
              <a:tblGrid>
                <a:gridCol w="626169">
                  <a:extLst>
                    <a:ext uri="{9D8B030D-6E8A-4147-A177-3AD203B41FA5}">
                      <a16:colId xmlns:a16="http://schemas.microsoft.com/office/drawing/2014/main" val="1227830132"/>
                    </a:ext>
                  </a:extLst>
                </a:gridCol>
                <a:gridCol w="626169">
                  <a:extLst>
                    <a:ext uri="{9D8B030D-6E8A-4147-A177-3AD203B41FA5}">
                      <a16:colId xmlns:a16="http://schemas.microsoft.com/office/drawing/2014/main" val="1539564541"/>
                    </a:ext>
                  </a:extLst>
                </a:gridCol>
                <a:gridCol w="626169">
                  <a:extLst>
                    <a:ext uri="{9D8B030D-6E8A-4147-A177-3AD203B41FA5}">
                      <a16:colId xmlns:a16="http://schemas.microsoft.com/office/drawing/2014/main" val="104473614"/>
                    </a:ext>
                  </a:extLst>
                </a:gridCol>
                <a:gridCol w="626169">
                  <a:extLst>
                    <a:ext uri="{9D8B030D-6E8A-4147-A177-3AD203B41FA5}">
                      <a16:colId xmlns:a16="http://schemas.microsoft.com/office/drawing/2014/main" val="3251055902"/>
                    </a:ext>
                  </a:extLst>
                </a:gridCol>
                <a:gridCol w="626169">
                  <a:extLst>
                    <a:ext uri="{9D8B030D-6E8A-4147-A177-3AD203B41FA5}">
                      <a16:colId xmlns:a16="http://schemas.microsoft.com/office/drawing/2014/main" val="1834775726"/>
                    </a:ext>
                  </a:extLst>
                </a:gridCol>
              </a:tblGrid>
              <a:tr h="374287">
                <a:tc>
                  <a:txBody>
                    <a:bodyPr/>
                    <a:lstStyle/>
                    <a:p>
                      <a:endParaRPr lang="en-US" sz="1800" dirty="0"/>
                    </a:p>
                  </a:txBody>
                  <a:tcPr/>
                </a:tc>
                <a:tc>
                  <a:txBody>
                    <a:bodyPr/>
                    <a:lstStyle/>
                    <a:p>
                      <a:r>
                        <a:rPr lang="en-US" sz="1800" dirty="0"/>
                        <a:t>K1</a:t>
                      </a:r>
                    </a:p>
                  </a:txBody>
                  <a:tcPr/>
                </a:tc>
                <a:tc>
                  <a:txBody>
                    <a:bodyPr/>
                    <a:lstStyle/>
                    <a:p>
                      <a:r>
                        <a:rPr lang="en-US" sz="1800" dirty="0"/>
                        <a:t>K2</a:t>
                      </a:r>
                    </a:p>
                  </a:txBody>
                  <a:tcPr/>
                </a:tc>
                <a:tc>
                  <a:txBody>
                    <a:bodyPr/>
                    <a:lstStyle/>
                    <a:p>
                      <a:r>
                        <a:rPr lang="en-US" sz="1800" dirty="0"/>
                        <a:t>K3</a:t>
                      </a:r>
                    </a:p>
                  </a:txBody>
                  <a:tcPr/>
                </a:tc>
                <a:tc>
                  <a:txBody>
                    <a:bodyPr/>
                    <a:lstStyle/>
                    <a:p>
                      <a:r>
                        <a:rPr lang="en-US" sz="1800" dirty="0" err="1"/>
                        <a:t>Kj</a:t>
                      </a:r>
                      <a:endParaRPr lang="en-US" sz="1800" dirty="0"/>
                    </a:p>
                  </a:txBody>
                  <a:tcPr/>
                </a:tc>
                <a:extLst>
                  <a:ext uri="{0D108BD9-81ED-4DB2-BD59-A6C34878D82A}">
                    <a16:rowId xmlns:a16="http://schemas.microsoft.com/office/drawing/2014/main" val="760122703"/>
                  </a:ext>
                </a:extLst>
              </a:tr>
              <a:tr h="366181">
                <a:tc>
                  <a:txBody>
                    <a:bodyPr/>
                    <a:lstStyle/>
                    <a:p>
                      <a:r>
                        <a:rPr lang="en-US" sz="1800" dirty="0"/>
                        <a:t>D1</a:t>
                      </a:r>
                    </a:p>
                  </a:txBody>
                  <a:tcPr/>
                </a:tc>
                <a:tc>
                  <a:txBody>
                    <a:bodyPr/>
                    <a:lstStyle/>
                    <a:p>
                      <a:r>
                        <a:rPr lang="en-US" sz="1800" dirty="0"/>
                        <a:t>1</a:t>
                      </a:r>
                    </a:p>
                  </a:txBody>
                  <a:tcPr/>
                </a:tc>
                <a:tc>
                  <a:txBody>
                    <a:bodyPr/>
                    <a:lstStyle/>
                    <a:p>
                      <a:r>
                        <a:rPr lang="en-US" sz="1800" dirty="0"/>
                        <a:t>0</a:t>
                      </a:r>
                    </a:p>
                  </a:txBody>
                  <a:tcPr/>
                </a:tc>
                <a:tc>
                  <a:txBody>
                    <a:bodyPr/>
                    <a:lstStyle/>
                    <a:p>
                      <a:r>
                        <a:rPr lang="en-US" sz="1800" dirty="0"/>
                        <a:t>1</a:t>
                      </a:r>
                    </a:p>
                  </a:txBody>
                  <a:tcPr/>
                </a:tc>
                <a:tc>
                  <a:txBody>
                    <a:bodyPr/>
                    <a:lstStyle/>
                    <a:p>
                      <a:r>
                        <a:rPr lang="en-US" sz="1800" dirty="0"/>
                        <a:t>0</a:t>
                      </a:r>
                    </a:p>
                  </a:txBody>
                  <a:tcPr/>
                </a:tc>
                <a:extLst>
                  <a:ext uri="{0D108BD9-81ED-4DB2-BD59-A6C34878D82A}">
                    <a16:rowId xmlns:a16="http://schemas.microsoft.com/office/drawing/2014/main" val="2781799535"/>
                  </a:ext>
                </a:extLst>
              </a:tr>
              <a:tr h="366181">
                <a:tc>
                  <a:txBody>
                    <a:bodyPr/>
                    <a:lstStyle/>
                    <a:p>
                      <a:r>
                        <a:rPr lang="en-US" sz="1800" dirty="0"/>
                        <a:t>D2</a:t>
                      </a:r>
                    </a:p>
                  </a:txBody>
                  <a:tcPr/>
                </a:tc>
                <a:tc>
                  <a:txBody>
                    <a:bodyPr/>
                    <a:lstStyle/>
                    <a:p>
                      <a:r>
                        <a:rPr lang="en-US" sz="1800" dirty="0"/>
                        <a:t>1</a:t>
                      </a:r>
                    </a:p>
                  </a:txBody>
                  <a:tcPr/>
                </a:tc>
                <a:tc>
                  <a:txBody>
                    <a:bodyPr/>
                    <a:lstStyle/>
                    <a:p>
                      <a:r>
                        <a:rPr lang="en-US" sz="1800" dirty="0"/>
                        <a:t>1</a:t>
                      </a:r>
                    </a:p>
                  </a:txBody>
                  <a:tcPr/>
                </a:tc>
                <a:tc>
                  <a:txBody>
                    <a:bodyPr/>
                    <a:lstStyle/>
                    <a:p>
                      <a:r>
                        <a:rPr lang="en-US" sz="1800" dirty="0"/>
                        <a:t>2</a:t>
                      </a:r>
                    </a:p>
                  </a:txBody>
                  <a:tcPr/>
                </a:tc>
                <a:tc>
                  <a:txBody>
                    <a:bodyPr/>
                    <a:lstStyle/>
                    <a:p>
                      <a:r>
                        <a:rPr lang="en-US" sz="1800" dirty="0"/>
                        <a:t>3</a:t>
                      </a:r>
                    </a:p>
                  </a:txBody>
                  <a:tcPr/>
                </a:tc>
                <a:extLst>
                  <a:ext uri="{0D108BD9-81ED-4DB2-BD59-A6C34878D82A}">
                    <a16:rowId xmlns:a16="http://schemas.microsoft.com/office/drawing/2014/main" val="1969562377"/>
                  </a:ext>
                </a:extLst>
              </a:tr>
              <a:tr h="366181">
                <a:tc>
                  <a:txBody>
                    <a:bodyPr/>
                    <a:lstStyle/>
                    <a:p>
                      <a:r>
                        <a:rPr lang="en-US" sz="1800" dirty="0"/>
                        <a:t>D3</a:t>
                      </a:r>
                    </a:p>
                  </a:txBody>
                  <a:tcPr/>
                </a:tc>
                <a:tc>
                  <a:txBody>
                    <a:bodyPr/>
                    <a:lstStyle/>
                    <a:p>
                      <a:r>
                        <a:rPr lang="en-US" sz="1800" dirty="0"/>
                        <a:t>3</a:t>
                      </a:r>
                    </a:p>
                  </a:txBody>
                  <a:tcPr/>
                </a:tc>
                <a:tc>
                  <a:txBody>
                    <a:bodyPr/>
                    <a:lstStyle/>
                    <a:p>
                      <a:r>
                        <a:rPr lang="en-US" sz="1800" dirty="0"/>
                        <a:t>0</a:t>
                      </a:r>
                    </a:p>
                  </a:txBody>
                  <a:tcPr/>
                </a:tc>
                <a:tc>
                  <a:txBody>
                    <a:bodyPr/>
                    <a:lstStyle/>
                    <a:p>
                      <a:r>
                        <a:rPr lang="en-US" sz="1800" dirty="0"/>
                        <a:t>0</a:t>
                      </a:r>
                    </a:p>
                  </a:txBody>
                  <a:tcPr/>
                </a:tc>
                <a:tc>
                  <a:txBody>
                    <a:bodyPr/>
                    <a:lstStyle/>
                    <a:p>
                      <a:r>
                        <a:rPr lang="en-US" sz="1800" dirty="0"/>
                        <a:t>1</a:t>
                      </a:r>
                    </a:p>
                  </a:txBody>
                  <a:tcPr/>
                </a:tc>
                <a:extLst>
                  <a:ext uri="{0D108BD9-81ED-4DB2-BD59-A6C34878D82A}">
                    <a16:rowId xmlns:a16="http://schemas.microsoft.com/office/drawing/2014/main" val="3097820373"/>
                  </a:ext>
                </a:extLst>
              </a:tr>
              <a:tr h="3661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latin typeface="Gill Sans MT" panose="020B0502020104020203" pitchFamily="34" charset="0"/>
                        </a:rPr>
                        <a:t>Dn</a:t>
                      </a:r>
                      <a:endParaRPr lang="en-US" sz="1800" dirty="0"/>
                    </a:p>
                  </a:txBody>
                  <a:tcPr/>
                </a:tc>
                <a:tc>
                  <a:txBody>
                    <a:bodyPr/>
                    <a:lstStyle/>
                    <a:p>
                      <a:r>
                        <a:rPr lang="en-US" sz="1800" dirty="0"/>
                        <a:t>0</a:t>
                      </a:r>
                    </a:p>
                  </a:txBody>
                  <a:tcPr/>
                </a:tc>
                <a:tc>
                  <a:txBody>
                    <a:bodyPr/>
                    <a:lstStyle/>
                    <a:p>
                      <a:r>
                        <a:rPr lang="en-US" sz="1800" dirty="0"/>
                        <a:t>2</a:t>
                      </a:r>
                    </a:p>
                  </a:txBody>
                  <a:tcPr/>
                </a:tc>
                <a:tc>
                  <a:txBody>
                    <a:bodyPr/>
                    <a:lstStyle/>
                    <a:p>
                      <a:r>
                        <a:rPr lang="en-US" sz="1800" dirty="0"/>
                        <a:t>0</a:t>
                      </a:r>
                    </a:p>
                  </a:txBody>
                  <a:tcPr/>
                </a:tc>
                <a:tc>
                  <a:txBody>
                    <a:bodyPr/>
                    <a:lstStyle/>
                    <a:p>
                      <a:r>
                        <a:rPr lang="en-US" sz="1800" dirty="0"/>
                        <a:t>0</a:t>
                      </a:r>
                    </a:p>
                  </a:txBody>
                  <a:tcPr/>
                </a:tc>
                <a:extLst>
                  <a:ext uri="{0D108BD9-81ED-4DB2-BD59-A6C34878D82A}">
                    <a16:rowId xmlns:a16="http://schemas.microsoft.com/office/drawing/2014/main" val="556385927"/>
                  </a:ext>
                </a:extLst>
              </a:tr>
            </a:tbl>
          </a:graphicData>
        </a:graphic>
      </p:graphicFrame>
      <p:graphicFrame>
        <p:nvGraphicFramePr>
          <p:cNvPr id="7" name="Table 6">
            <a:extLst>
              <a:ext uri="{FF2B5EF4-FFF2-40B4-BE49-F238E27FC236}">
                <a16:creationId xmlns:a16="http://schemas.microsoft.com/office/drawing/2014/main" id="{BDE84145-40E1-475E-80FB-3F5936A94371}"/>
              </a:ext>
            </a:extLst>
          </p:cNvPr>
          <p:cNvGraphicFramePr>
            <a:graphicFrameLocks noGrp="1"/>
          </p:cNvGraphicFramePr>
          <p:nvPr>
            <p:extLst>
              <p:ext uri="{D42A27DB-BD31-4B8C-83A1-F6EECF244321}">
                <p14:modId xmlns:p14="http://schemas.microsoft.com/office/powerpoint/2010/main" val="682342262"/>
              </p:ext>
            </p:extLst>
          </p:nvPr>
        </p:nvGraphicFramePr>
        <p:xfrm>
          <a:off x="7465325" y="3802920"/>
          <a:ext cx="3130847" cy="1842655"/>
        </p:xfrm>
        <a:graphic>
          <a:graphicData uri="http://schemas.openxmlformats.org/drawingml/2006/table">
            <a:tbl>
              <a:tblPr firstRow="1" bandRow="1">
                <a:tableStyleId>{5940675A-B579-460E-94D1-54222C63F5DA}</a:tableStyleId>
              </a:tblPr>
              <a:tblGrid>
                <a:gridCol w="604213">
                  <a:extLst>
                    <a:ext uri="{9D8B030D-6E8A-4147-A177-3AD203B41FA5}">
                      <a16:colId xmlns:a16="http://schemas.microsoft.com/office/drawing/2014/main" val="1227830132"/>
                    </a:ext>
                  </a:extLst>
                </a:gridCol>
                <a:gridCol w="604213">
                  <a:extLst>
                    <a:ext uri="{9D8B030D-6E8A-4147-A177-3AD203B41FA5}">
                      <a16:colId xmlns:a16="http://schemas.microsoft.com/office/drawing/2014/main" val="1539564541"/>
                    </a:ext>
                  </a:extLst>
                </a:gridCol>
                <a:gridCol w="604213">
                  <a:extLst>
                    <a:ext uri="{9D8B030D-6E8A-4147-A177-3AD203B41FA5}">
                      <a16:colId xmlns:a16="http://schemas.microsoft.com/office/drawing/2014/main" val="104473614"/>
                    </a:ext>
                  </a:extLst>
                </a:gridCol>
                <a:gridCol w="604213">
                  <a:extLst>
                    <a:ext uri="{9D8B030D-6E8A-4147-A177-3AD203B41FA5}">
                      <a16:colId xmlns:a16="http://schemas.microsoft.com/office/drawing/2014/main" val="3251055902"/>
                    </a:ext>
                  </a:extLst>
                </a:gridCol>
                <a:gridCol w="713995">
                  <a:extLst>
                    <a:ext uri="{9D8B030D-6E8A-4147-A177-3AD203B41FA5}">
                      <a16:colId xmlns:a16="http://schemas.microsoft.com/office/drawing/2014/main" val="1834775726"/>
                    </a:ext>
                  </a:extLst>
                </a:gridCol>
              </a:tblGrid>
              <a:tr h="368531">
                <a:tc>
                  <a:txBody>
                    <a:bodyPr/>
                    <a:lstStyle/>
                    <a:p>
                      <a:endParaRPr lang="en-US" sz="1800" dirty="0"/>
                    </a:p>
                  </a:txBody>
                  <a:tcPr/>
                </a:tc>
                <a:tc>
                  <a:txBody>
                    <a:bodyPr/>
                    <a:lstStyle/>
                    <a:p>
                      <a:r>
                        <a:rPr lang="en-US" sz="1800" dirty="0"/>
                        <a:t>W1</a:t>
                      </a:r>
                    </a:p>
                  </a:txBody>
                  <a:tcPr/>
                </a:tc>
                <a:tc>
                  <a:txBody>
                    <a:bodyPr/>
                    <a:lstStyle/>
                    <a:p>
                      <a:r>
                        <a:rPr lang="en-US" sz="1800" dirty="0"/>
                        <a:t>W2</a:t>
                      </a:r>
                    </a:p>
                  </a:txBody>
                  <a:tcPr/>
                </a:tc>
                <a:tc>
                  <a:txBody>
                    <a:bodyPr/>
                    <a:lstStyle/>
                    <a:p>
                      <a:r>
                        <a:rPr lang="en-US" sz="1800" dirty="0"/>
                        <a:t>W3</a:t>
                      </a:r>
                    </a:p>
                  </a:txBody>
                  <a:tcPr/>
                </a:tc>
                <a:tc>
                  <a:txBody>
                    <a:bodyPr/>
                    <a:lstStyle/>
                    <a:p>
                      <a:r>
                        <a:rPr lang="en-US" sz="1800" dirty="0"/>
                        <a:t>Wm</a:t>
                      </a:r>
                    </a:p>
                  </a:txBody>
                  <a:tcPr/>
                </a:tc>
                <a:extLst>
                  <a:ext uri="{0D108BD9-81ED-4DB2-BD59-A6C34878D82A}">
                    <a16:rowId xmlns:a16="http://schemas.microsoft.com/office/drawing/2014/main" val="760122703"/>
                  </a:ext>
                </a:extLst>
              </a:tr>
              <a:tr h="368531">
                <a:tc>
                  <a:txBody>
                    <a:bodyPr/>
                    <a:lstStyle/>
                    <a:p>
                      <a:r>
                        <a:rPr lang="en-US" sz="1800" dirty="0"/>
                        <a:t>K1</a:t>
                      </a:r>
                    </a:p>
                  </a:txBody>
                  <a:tcPr/>
                </a:tc>
                <a:tc>
                  <a:txBody>
                    <a:bodyPr/>
                    <a:lstStyle/>
                    <a:p>
                      <a:r>
                        <a:rPr lang="en-US" sz="1800" dirty="0"/>
                        <a:t>3</a:t>
                      </a:r>
                    </a:p>
                  </a:txBody>
                  <a:tcPr/>
                </a:tc>
                <a:tc>
                  <a:txBody>
                    <a:bodyPr/>
                    <a:lstStyle/>
                    <a:p>
                      <a:r>
                        <a:rPr lang="en-US" sz="1800" dirty="0"/>
                        <a:t>1</a:t>
                      </a:r>
                    </a:p>
                  </a:txBody>
                  <a:tcPr/>
                </a:tc>
                <a:tc>
                  <a:txBody>
                    <a:bodyPr/>
                    <a:lstStyle/>
                    <a:p>
                      <a:r>
                        <a:rPr lang="en-US" sz="1800" dirty="0"/>
                        <a:t>1</a:t>
                      </a:r>
                    </a:p>
                  </a:txBody>
                  <a:tcPr/>
                </a:tc>
                <a:tc>
                  <a:txBody>
                    <a:bodyPr/>
                    <a:lstStyle/>
                    <a:p>
                      <a:r>
                        <a:rPr lang="en-US" sz="1800" dirty="0"/>
                        <a:t>3</a:t>
                      </a:r>
                    </a:p>
                  </a:txBody>
                  <a:tcPr/>
                </a:tc>
                <a:extLst>
                  <a:ext uri="{0D108BD9-81ED-4DB2-BD59-A6C34878D82A}">
                    <a16:rowId xmlns:a16="http://schemas.microsoft.com/office/drawing/2014/main" val="2781799535"/>
                  </a:ext>
                </a:extLst>
              </a:tr>
              <a:tr h="368531">
                <a:tc>
                  <a:txBody>
                    <a:bodyPr/>
                    <a:lstStyle/>
                    <a:p>
                      <a:r>
                        <a:rPr lang="en-US" sz="1800" dirty="0"/>
                        <a:t>K2</a:t>
                      </a:r>
                    </a:p>
                  </a:txBody>
                  <a:tcPr/>
                </a:tc>
                <a:tc>
                  <a:txBody>
                    <a:bodyPr/>
                    <a:lstStyle/>
                    <a:p>
                      <a:r>
                        <a:rPr lang="en-US" sz="1800" dirty="0"/>
                        <a:t>0</a:t>
                      </a:r>
                    </a:p>
                  </a:txBody>
                  <a:tcPr/>
                </a:tc>
                <a:tc>
                  <a:txBody>
                    <a:bodyPr/>
                    <a:lstStyle/>
                    <a:p>
                      <a:r>
                        <a:rPr lang="en-US" sz="1800" dirty="0"/>
                        <a:t>3</a:t>
                      </a:r>
                    </a:p>
                  </a:txBody>
                  <a:tcPr/>
                </a:tc>
                <a:tc>
                  <a:txBody>
                    <a:bodyPr/>
                    <a:lstStyle/>
                    <a:p>
                      <a:r>
                        <a:rPr lang="en-US" sz="1800" dirty="0"/>
                        <a:t>0</a:t>
                      </a:r>
                    </a:p>
                  </a:txBody>
                  <a:tcPr/>
                </a:tc>
                <a:tc>
                  <a:txBody>
                    <a:bodyPr/>
                    <a:lstStyle/>
                    <a:p>
                      <a:r>
                        <a:rPr lang="en-US" sz="1800" dirty="0"/>
                        <a:t>0</a:t>
                      </a:r>
                    </a:p>
                  </a:txBody>
                  <a:tcPr/>
                </a:tc>
                <a:extLst>
                  <a:ext uri="{0D108BD9-81ED-4DB2-BD59-A6C34878D82A}">
                    <a16:rowId xmlns:a16="http://schemas.microsoft.com/office/drawing/2014/main" val="1969562377"/>
                  </a:ext>
                </a:extLst>
              </a:tr>
              <a:tr h="368531">
                <a:tc>
                  <a:txBody>
                    <a:bodyPr/>
                    <a:lstStyle/>
                    <a:p>
                      <a:r>
                        <a:rPr lang="en-US" sz="1800" dirty="0"/>
                        <a:t>K3</a:t>
                      </a:r>
                    </a:p>
                  </a:txBody>
                  <a:tcPr/>
                </a:tc>
                <a:tc>
                  <a:txBody>
                    <a:bodyPr/>
                    <a:lstStyle/>
                    <a:p>
                      <a:r>
                        <a:rPr lang="en-US" sz="1800" dirty="0"/>
                        <a:t>1</a:t>
                      </a:r>
                    </a:p>
                  </a:txBody>
                  <a:tcPr/>
                </a:tc>
                <a:tc>
                  <a:txBody>
                    <a:bodyPr/>
                    <a:lstStyle/>
                    <a:p>
                      <a:r>
                        <a:rPr lang="en-US" sz="1800" dirty="0"/>
                        <a:t>0</a:t>
                      </a:r>
                    </a:p>
                  </a:txBody>
                  <a:tcPr/>
                </a:tc>
                <a:tc>
                  <a:txBody>
                    <a:bodyPr/>
                    <a:lstStyle/>
                    <a:p>
                      <a:r>
                        <a:rPr lang="en-US" sz="1800" dirty="0"/>
                        <a:t>3</a:t>
                      </a:r>
                    </a:p>
                  </a:txBody>
                  <a:tcPr/>
                </a:tc>
                <a:tc>
                  <a:txBody>
                    <a:bodyPr/>
                    <a:lstStyle/>
                    <a:p>
                      <a:r>
                        <a:rPr lang="en-US" sz="1800" dirty="0"/>
                        <a:t>1</a:t>
                      </a:r>
                    </a:p>
                  </a:txBody>
                  <a:tcPr/>
                </a:tc>
                <a:extLst>
                  <a:ext uri="{0D108BD9-81ED-4DB2-BD59-A6C34878D82A}">
                    <a16:rowId xmlns:a16="http://schemas.microsoft.com/office/drawing/2014/main" val="3097820373"/>
                  </a:ext>
                </a:extLst>
              </a:tr>
              <a:tr h="3685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latin typeface="Gill Sans MT" panose="020B0502020104020203" pitchFamily="34" charset="0"/>
                        </a:rPr>
                        <a:t>Kn</a:t>
                      </a:r>
                      <a:endParaRPr lang="en-US" sz="1800" dirty="0"/>
                    </a:p>
                  </a:txBody>
                  <a:tcPr/>
                </a:tc>
                <a:tc>
                  <a:txBody>
                    <a:bodyPr/>
                    <a:lstStyle/>
                    <a:p>
                      <a:r>
                        <a:rPr lang="en-US" sz="1800" dirty="0"/>
                        <a:t>2</a:t>
                      </a:r>
                    </a:p>
                  </a:txBody>
                  <a:tcPr/>
                </a:tc>
                <a:tc>
                  <a:txBody>
                    <a:bodyPr/>
                    <a:lstStyle/>
                    <a:p>
                      <a:r>
                        <a:rPr lang="en-US" sz="1800" dirty="0"/>
                        <a:t>1</a:t>
                      </a:r>
                    </a:p>
                  </a:txBody>
                  <a:tcPr/>
                </a:tc>
                <a:tc>
                  <a:txBody>
                    <a:bodyPr/>
                    <a:lstStyle/>
                    <a:p>
                      <a:r>
                        <a:rPr lang="en-US" sz="1800" dirty="0"/>
                        <a:t>0</a:t>
                      </a:r>
                    </a:p>
                  </a:txBody>
                  <a:tcPr/>
                </a:tc>
                <a:tc>
                  <a:txBody>
                    <a:bodyPr/>
                    <a:lstStyle/>
                    <a:p>
                      <a:r>
                        <a:rPr lang="en-US" sz="1800" dirty="0"/>
                        <a:t>0</a:t>
                      </a:r>
                    </a:p>
                  </a:txBody>
                  <a:tcPr/>
                </a:tc>
                <a:extLst>
                  <a:ext uri="{0D108BD9-81ED-4DB2-BD59-A6C34878D82A}">
                    <a16:rowId xmlns:a16="http://schemas.microsoft.com/office/drawing/2014/main" val="556385927"/>
                  </a:ext>
                </a:extLst>
              </a:tr>
            </a:tbl>
          </a:graphicData>
        </a:graphic>
      </p:graphicFrame>
      <p:sp>
        <p:nvSpPr>
          <p:cNvPr id="9" name="TextBox 8">
            <a:extLst>
              <a:ext uri="{FF2B5EF4-FFF2-40B4-BE49-F238E27FC236}">
                <a16:creationId xmlns:a16="http://schemas.microsoft.com/office/drawing/2014/main" id="{1DEC54C9-B529-4953-8284-2B682A01529F}"/>
              </a:ext>
            </a:extLst>
          </p:cNvPr>
          <p:cNvSpPr txBox="1"/>
          <p:nvPr/>
        </p:nvSpPr>
        <p:spPr>
          <a:xfrm flipH="1">
            <a:off x="7638046" y="5838643"/>
            <a:ext cx="2785403" cy="646331"/>
          </a:xfrm>
          <a:prstGeom prst="rect">
            <a:avLst/>
          </a:prstGeom>
          <a:noFill/>
        </p:spPr>
        <p:txBody>
          <a:bodyPr wrap="square" rtlCol="0">
            <a:spAutoFit/>
          </a:bodyPr>
          <a:lstStyle/>
          <a:p>
            <a:pPr algn="ctr"/>
            <a:r>
              <a:rPr lang="en-US" dirty="0">
                <a:solidFill>
                  <a:prstClr val="black"/>
                </a:solidFill>
              </a:rPr>
              <a:t>Topic-Terms Matrix</a:t>
            </a:r>
          </a:p>
          <a:p>
            <a:pPr algn="ctr"/>
            <a:r>
              <a:rPr lang="en-US" dirty="0">
                <a:solidFill>
                  <a:prstClr val="black"/>
                </a:solidFill>
              </a:rPr>
              <a:t>M2</a:t>
            </a:r>
          </a:p>
        </p:txBody>
      </p:sp>
      <p:sp>
        <p:nvSpPr>
          <p:cNvPr id="10" name="TextBox 9">
            <a:extLst>
              <a:ext uri="{FF2B5EF4-FFF2-40B4-BE49-F238E27FC236}">
                <a16:creationId xmlns:a16="http://schemas.microsoft.com/office/drawing/2014/main" id="{5788B010-7CC8-4382-915C-3F34A3BE8D4E}"/>
              </a:ext>
            </a:extLst>
          </p:cNvPr>
          <p:cNvSpPr txBox="1"/>
          <p:nvPr/>
        </p:nvSpPr>
        <p:spPr>
          <a:xfrm flipH="1">
            <a:off x="1768548" y="5838643"/>
            <a:ext cx="2785403" cy="646331"/>
          </a:xfrm>
          <a:prstGeom prst="rect">
            <a:avLst/>
          </a:prstGeom>
          <a:noFill/>
        </p:spPr>
        <p:txBody>
          <a:bodyPr wrap="square" rtlCol="0">
            <a:spAutoFit/>
          </a:bodyPr>
          <a:lstStyle/>
          <a:p>
            <a:pPr algn="ctr"/>
            <a:r>
              <a:rPr lang="en-US" dirty="0">
                <a:solidFill>
                  <a:prstClr val="black"/>
                </a:solidFill>
              </a:rPr>
              <a:t>Document-Topics Matrix</a:t>
            </a:r>
          </a:p>
          <a:p>
            <a:pPr algn="ctr"/>
            <a:r>
              <a:rPr lang="en-US" dirty="0">
                <a:solidFill>
                  <a:prstClr val="black"/>
                </a:solidFill>
              </a:rPr>
              <a:t>M1</a:t>
            </a:r>
          </a:p>
        </p:txBody>
      </p:sp>
      <p:pic>
        <p:nvPicPr>
          <p:cNvPr id="11" name="Picture 10">
            <a:extLst>
              <a:ext uri="{FF2B5EF4-FFF2-40B4-BE49-F238E27FC236}">
                <a16:creationId xmlns:a16="http://schemas.microsoft.com/office/drawing/2014/main" id="{C7A4D120-E91B-4E1D-8890-EA648FBC5854}"/>
              </a:ext>
            </a:extLst>
          </p:cNvPr>
          <p:cNvPicPr>
            <a:picLocks noChangeAspect="1"/>
          </p:cNvPicPr>
          <p:nvPr/>
        </p:nvPicPr>
        <p:blipFill>
          <a:blip r:embed="rId2"/>
          <a:stretch>
            <a:fillRect/>
          </a:stretch>
        </p:blipFill>
        <p:spPr>
          <a:xfrm>
            <a:off x="6953108" y="1154433"/>
            <a:ext cx="4811838" cy="2452393"/>
          </a:xfrm>
          <a:prstGeom prst="rect">
            <a:avLst/>
          </a:prstGeom>
        </p:spPr>
      </p:pic>
    </p:spTree>
    <p:extLst>
      <p:ext uri="{BB962C8B-B14F-4D97-AF65-F5344CB8AC3E}">
        <p14:creationId xmlns:p14="http://schemas.microsoft.com/office/powerpoint/2010/main" val="3309425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400" b="1" dirty="0">
                <a:latin typeface="Gill Sans MT" panose="020B0502020104020203" pitchFamily="34" charset="0"/>
              </a:rPr>
              <a:t>Word</a:t>
            </a:r>
            <a:r>
              <a:rPr lang="en-US" sz="4000" b="1" dirty="0">
                <a:latin typeface="Agency FB" panose="020B0503020202020204" pitchFamily="34" charset="0"/>
              </a:rPr>
              <a:t>2</a:t>
            </a:r>
            <a:r>
              <a:rPr lang="en-US" sz="2400" b="1" dirty="0">
                <a:latin typeface="Gill Sans MT" panose="020B0502020104020203" pitchFamily="34" charset="0"/>
              </a:rPr>
              <a:t>Vec</a:t>
            </a:r>
          </a:p>
        </p:txBody>
      </p:sp>
      <p:sp>
        <p:nvSpPr>
          <p:cNvPr id="6" name="Rectangle 5"/>
          <p:cNvSpPr/>
          <p:nvPr/>
        </p:nvSpPr>
        <p:spPr>
          <a:xfrm>
            <a:off x="605306" y="3022793"/>
            <a:ext cx="10637950" cy="2862322"/>
          </a:xfrm>
          <a:prstGeom prst="rect">
            <a:avLst/>
          </a:prstGeom>
        </p:spPr>
        <p:txBody>
          <a:bodyPr wrap="square">
            <a:spAutoFit/>
          </a:bodyPr>
          <a:lstStyle/>
          <a:p>
            <a:r>
              <a:rPr lang="en-US" b="1" u="sng" dirty="0">
                <a:solidFill>
                  <a:prstClr val="black"/>
                </a:solidFill>
                <a:latin typeface="Gill Sans MT" panose="020B0502020104020203" pitchFamily="34" charset="0"/>
              </a:rPr>
              <a:t>Word Embeddings</a:t>
            </a:r>
            <a:r>
              <a:rPr lang="en-US" dirty="0">
                <a:solidFill>
                  <a:prstClr val="black"/>
                </a:solidFill>
                <a:latin typeface="Gill Sans MT" panose="020B0502020104020203" pitchFamily="34" charset="0"/>
              </a:rPr>
              <a:t> are a compressed, </a:t>
            </a:r>
            <a:r>
              <a:rPr lang="en-US" b="1" dirty="0">
                <a:solidFill>
                  <a:prstClr val="black"/>
                </a:solidFill>
                <a:latin typeface="Gill Sans MT" panose="020B0502020104020203" pitchFamily="34" charset="0"/>
              </a:rPr>
              <a:t>low dimensional</a:t>
            </a:r>
            <a:r>
              <a:rPr lang="en-US" dirty="0">
                <a:solidFill>
                  <a:prstClr val="black"/>
                </a:solidFill>
                <a:latin typeface="Gill Sans MT" panose="020B0502020104020203" pitchFamily="34" charset="0"/>
              </a:rPr>
              <a:t> version of the mammoth-sized text feature vectors</a:t>
            </a:r>
          </a:p>
          <a:p>
            <a:endParaRPr lang="en-US" dirty="0">
              <a:solidFill>
                <a:prstClr val="black"/>
              </a:solidFill>
              <a:latin typeface="Gill Sans MT" panose="020B0502020104020203" pitchFamily="34" charset="0"/>
            </a:endParaRPr>
          </a:p>
          <a:p>
            <a:pPr marL="285750" indent="-285750">
              <a:buFont typeface="Courier New" panose="02070309020205020404" pitchFamily="49" charset="0"/>
              <a:buChar char="o"/>
            </a:pPr>
            <a:r>
              <a:rPr lang="en-US" b="1" dirty="0">
                <a:solidFill>
                  <a:prstClr val="black"/>
                </a:solidFill>
                <a:latin typeface="Gill Sans MT" panose="020B0502020104020203" pitchFamily="34" charset="0"/>
              </a:rPr>
              <a:t>What are the different ways we can generate Word Embeddings ?</a:t>
            </a:r>
          </a:p>
          <a:p>
            <a:pPr marL="285750" indent="-285750">
              <a:buFont typeface="Courier New" panose="02070309020205020404" pitchFamily="49" charset="0"/>
              <a:buChar char="o"/>
            </a:pPr>
            <a:endParaRPr lang="en-US" dirty="0">
              <a:solidFill>
                <a:srgbClr val="70AD47">
                  <a:lumMod val="50000"/>
                </a:srgbClr>
              </a:solidFill>
              <a:latin typeface="Gill Sans MT" panose="020B0502020104020203" pitchFamily="34" charset="0"/>
            </a:endParaRPr>
          </a:p>
          <a:p>
            <a:pPr marL="742950" lvl="1" indent="-285750">
              <a:buFont typeface="Arial" panose="020B0604020202020204" pitchFamily="34" charset="0"/>
              <a:buChar char="•"/>
            </a:pPr>
            <a:r>
              <a:rPr lang="en-US" b="1" dirty="0">
                <a:solidFill>
                  <a:prstClr val="black"/>
                </a:solidFill>
                <a:latin typeface="Gill Sans MT" panose="020B0502020104020203" pitchFamily="34" charset="0"/>
              </a:rPr>
              <a:t>Frequency-based approach: </a:t>
            </a:r>
            <a:r>
              <a:rPr lang="en-US" dirty="0">
                <a:solidFill>
                  <a:srgbClr val="4472C4">
                    <a:lumMod val="75000"/>
                  </a:srgbClr>
                </a:solidFill>
                <a:latin typeface="Gill Sans MT" panose="020B0502020104020203" pitchFamily="34" charset="0"/>
              </a:rPr>
              <a:t>Reducing the term-document matrix (which can as well be a TF-IDF, incidence matrix etc.) using a dimensionality reduction technique such as SVD</a:t>
            </a:r>
          </a:p>
          <a:p>
            <a:pPr marL="742950" lvl="1" indent="-285750">
              <a:buFont typeface="Arial" panose="020B0604020202020204" pitchFamily="34" charset="0"/>
              <a:buChar char="•"/>
            </a:pPr>
            <a:endParaRPr lang="en-US" dirty="0">
              <a:solidFill>
                <a:srgbClr val="4472C4">
                  <a:lumMod val="75000"/>
                </a:srgbClr>
              </a:solidFill>
              <a:latin typeface="Gill Sans MT" panose="020B0502020104020203" pitchFamily="34" charset="0"/>
            </a:endParaRPr>
          </a:p>
          <a:p>
            <a:pPr marL="742950" lvl="1" indent="-285750">
              <a:buFont typeface="Arial" panose="020B0604020202020204" pitchFamily="34" charset="0"/>
              <a:buChar char="•"/>
            </a:pPr>
            <a:r>
              <a:rPr lang="en-US" b="1" dirty="0">
                <a:solidFill>
                  <a:prstClr val="black"/>
                </a:solidFill>
                <a:latin typeface="Gill Sans MT" panose="020B0502020104020203" pitchFamily="34" charset="0"/>
              </a:rPr>
              <a:t>Prediction based approach: </a:t>
            </a:r>
            <a:r>
              <a:rPr lang="en-US" dirty="0">
                <a:solidFill>
                  <a:srgbClr val="4472C4">
                    <a:lumMod val="75000"/>
                  </a:srgbClr>
                </a:solidFill>
                <a:latin typeface="Gill Sans MT" panose="020B0502020104020203" pitchFamily="34" charset="0"/>
              </a:rPr>
              <a:t>In this approach, the input is a single word (or a combination of words) and output is a combination of context words (or a single word). A shallow neural network learns the embedding's such that the output words can be predicted using the input words.</a:t>
            </a:r>
            <a:endParaRPr lang="en-US" dirty="0">
              <a:solidFill>
                <a:prstClr val="black"/>
              </a:solidFill>
              <a:latin typeface="Gill Sans MT" panose="020B0502020104020203" pitchFamily="34" charset="0"/>
            </a:endParaRPr>
          </a:p>
        </p:txBody>
      </p:sp>
      <p:sp>
        <p:nvSpPr>
          <p:cNvPr id="7" name="TextBox 6"/>
          <p:cNvSpPr txBox="1"/>
          <p:nvPr/>
        </p:nvSpPr>
        <p:spPr>
          <a:xfrm>
            <a:off x="605306" y="1236374"/>
            <a:ext cx="10947043" cy="1200329"/>
          </a:xfrm>
          <a:prstGeom prst="rect">
            <a:avLst/>
          </a:prstGeom>
          <a:noFill/>
        </p:spPr>
        <p:txBody>
          <a:bodyPr wrap="square" rtlCol="0">
            <a:spAutoFit/>
          </a:bodyPr>
          <a:lstStyle/>
          <a:p>
            <a:r>
              <a:rPr lang="en-US" dirty="0">
                <a:solidFill>
                  <a:prstClr val="black"/>
                </a:solidFill>
                <a:latin typeface="Gill Sans MT" panose="020B0502020104020203" pitchFamily="34" charset="0"/>
              </a:rPr>
              <a:t>Problems with the text feature vectorizers like count vectorizers and TFIDF vectorizers are:</a:t>
            </a:r>
          </a:p>
          <a:p>
            <a:endParaRPr lang="en-US" dirty="0">
              <a:solidFill>
                <a:prstClr val="black"/>
              </a:solidFill>
              <a:latin typeface="Gill Sans MT" panose="020B0502020104020203" pitchFamily="34" charset="0"/>
            </a:endParaRPr>
          </a:p>
          <a:p>
            <a:pPr marL="285750" indent="-285750">
              <a:buFont typeface="Wingdings" panose="05000000000000000000" pitchFamily="2" charset="2"/>
              <a:buChar char="§"/>
            </a:pPr>
            <a:r>
              <a:rPr lang="en-US" dirty="0">
                <a:solidFill>
                  <a:prstClr val="black"/>
                </a:solidFill>
                <a:latin typeface="Gill Sans MT" panose="020B0502020104020203" pitchFamily="34" charset="0"/>
              </a:rPr>
              <a:t>High Dimensionality</a:t>
            </a:r>
          </a:p>
          <a:p>
            <a:pPr marL="285750" indent="-285750">
              <a:buFont typeface="Wingdings" panose="05000000000000000000" pitchFamily="2" charset="2"/>
              <a:buChar char="§"/>
            </a:pPr>
            <a:r>
              <a:rPr lang="en-US" dirty="0">
                <a:solidFill>
                  <a:prstClr val="black"/>
                </a:solidFill>
                <a:latin typeface="Gill Sans MT" panose="020B0502020104020203" pitchFamily="34" charset="0"/>
              </a:rPr>
              <a:t>Limited vocabulary</a:t>
            </a:r>
          </a:p>
        </p:txBody>
      </p:sp>
    </p:spTree>
    <p:extLst>
      <p:ext uri="{BB962C8B-B14F-4D97-AF65-F5344CB8AC3E}">
        <p14:creationId xmlns:p14="http://schemas.microsoft.com/office/powerpoint/2010/main" val="38983095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https://cdn.upgrad.com/UpGrad/temp/4bc414c2-5e4d-446a-8105-646f8d0bf813/skipgram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5633" y="2357220"/>
            <a:ext cx="8006367" cy="44085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79548" y="1168978"/>
            <a:ext cx="10972801" cy="1200329"/>
          </a:xfrm>
          <a:prstGeom prst="rect">
            <a:avLst/>
          </a:prstGeom>
          <a:noFill/>
        </p:spPr>
        <p:txBody>
          <a:bodyPr wrap="square" rtlCol="0">
            <a:spAutoFit/>
          </a:bodyPr>
          <a:lstStyle/>
          <a:p>
            <a:r>
              <a:rPr lang="en-US" dirty="0">
                <a:solidFill>
                  <a:prstClr val="black"/>
                </a:solidFill>
                <a:latin typeface="Gill Sans MT" panose="020B0502020104020203" pitchFamily="34" charset="0"/>
              </a:rPr>
              <a:t>Word2vec is a </a:t>
            </a:r>
            <a:r>
              <a:rPr lang="en-US" b="1" dirty="0">
                <a:solidFill>
                  <a:prstClr val="black"/>
                </a:solidFill>
                <a:latin typeface="Gill Sans MT" panose="020B0502020104020203" pitchFamily="34" charset="0"/>
              </a:rPr>
              <a:t>prediction based</a:t>
            </a:r>
            <a:r>
              <a:rPr lang="en-US" dirty="0">
                <a:solidFill>
                  <a:prstClr val="black"/>
                </a:solidFill>
                <a:latin typeface="Gill Sans MT" panose="020B0502020104020203" pitchFamily="34" charset="0"/>
              </a:rPr>
              <a:t> approach for creating word embeddings using some large corpora as the training data.</a:t>
            </a:r>
          </a:p>
          <a:p>
            <a:r>
              <a:rPr lang="en-US" dirty="0">
                <a:solidFill>
                  <a:prstClr val="black"/>
                </a:solidFill>
                <a:latin typeface="Gill Sans MT" panose="020B0502020104020203" pitchFamily="34" charset="0"/>
              </a:rPr>
              <a:t>The first step is to create a distributed representation of the corpus using a technique such as skip-gram where each word is used to predict the neighboring ‘context words’.</a:t>
            </a:r>
          </a:p>
        </p:txBody>
      </p:sp>
      <p:sp>
        <p:nvSpPr>
          <p:cNvPr id="5" name="Rectangle 4"/>
          <p:cNvSpPr/>
          <p:nvPr/>
        </p:nvSpPr>
        <p:spPr>
          <a:xfrm>
            <a:off x="579548" y="3356509"/>
            <a:ext cx="4499560" cy="2062103"/>
          </a:xfrm>
          <a:prstGeom prst="rect">
            <a:avLst/>
          </a:prstGeom>
        </p:spPr>
        <p:txBody>
          <a:bodyPr wrap="square">
            <a:spAutoFit/>
          </a:bodyPr>
          <a:lstStyle/>
          <a:p>
            <a:r>
              <a:rPr lang="en-US" sz="1600" dirty="0">
                <a:solidFill>
                  <a:prstClr val="black"/>
                </a:solidFill>
                <a:latin typeface="Gill Sans MT" panose="020B0502020104020203" pitchFamily="34" charset="0"/>
              </a:rPr>
              <a:t>Assuming we have a large corpus of vocabulary |V| = 10,000 words. The task is to create a word embedding of say 300 dimensions for each word</a:t>
            </a:r>
          </a:p>
          <a:p>
            <a:endParaRPr lang="en-US" sz="1600" dirty="0">
              <a:solidFill>
                <a:prstClr val="black"/>
              </a:solidFill>
              <a:latin typeface="Gill Sans MT" panose="020B0502020104020203" pitchFamily="34" charset="0"/>
            </a:endParaRPr>
          </a:p>
          <a:p>
            <a:r>
              <a:rPr lang="en-US" sz="1600" dirty="0">
                <a:solidFill>
                  <a:prstClr val="black"/>
                </a:solidFill>
                <a:latin typeface="Gill Sans MT" panose="020B0502020104020203" pitchFamily="34" charset="0"/>
              </a:rPr>
              <a:t>The model’s (a neural network) task is to learn to</a:t>
            </a:r>
            <a:r>
              <a:rPr lang="en-US" sz="1600" b="1" dirty="0">
                <a:solidFill>
                  <a:prstClr val="black"/>
                </a:solidFill>
                <a:latin typeface="Gill Sans MT" panose="020B0502020104020203" pitchFamily="34" charset="0"/>
              </a:rPr>
              <a:t> predict the context words </a:t>
            </a:r>
            <a:r>
              <a:rPr lang="en-US" sz="1600" dirty="0">
                <a:solidFill>
                  <a:prstClr val="black"/>
                </a:solidFill>
                <a:latin typeface="Gill Sans MT" panose="020B0502020104020203" pitchFamily="34" charset="0"/>
              </a:rPr>
              <a:t>correctly for each input word. The input to the network is a </a:t>
            </a:r>
            <a:r>
              <a:rPr lang="en-US" sz="1600" b="1" dirty="0">
                <a:solidFill>
                  <a:prstClr val="black"/>
                </a:solidFill>
                <a:latin typeface="Gill Sans MT" panose="020B0502020104020203" pitchFamily="34" charset="0"/>
              </a:rPr>
              <a:t>one-hot encoded vector</a:t>
            </a:r>
            <a:r>
              <a:rPr lang="en-US" sz="1600" dirty="0">
                <a:solidFill>
                  <a:prstClr val="black"/>
                </a:solidFill>
                <a:latin typeface="Gill Sans MT" panose="020B0502020104020203" pitchFamily="34" charset="0"/>
              </a:rPr>
              <a:t> representing one term.</a:t>
            </a:r>
          </a:p>
        </p:txBody>
      </p:sp>
      <p:sp>
        <p:nvSpPr>
          <p:cNvPr id="6" name="Title 1"/>
          <p:cNvSpPr txBox="1">
            <a:spLocks/>
          </p:cNvSpPr>
          <p:nvPr/>
        </p:nvSpPr>
        <p:spPr>
          <a:xfrm>
            <a:off x="5275506" y="272600"/>
            <a:ext cx="1696793" cy="50914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400" b="1" dirty="0">
              <a:solidFill>
                <a:schemeClr val="accent5"/>
              </a:solidFill>
              <a:latin typeface="Gill Sans MT" panose="020B0502020104020203" pitchFamily="34" charset="0"/>
            </a:endParaRPr>
          </a:p>
        </p:txBody>
      </p:sp>
      <p:sp>
        <p:nvSpPr>
          <p:cNvPr id="8" name="Title 7">
            <a:extLst>
              <a:ext uri="{FF2B5EF4-FFF2-40B4-BE49-F238E27FC236}">
                <a16:creationId xmlns:a16="http://schemas.microsoft.com/office/drawing/2014/main" id="{D4232159-CCE3-4DE8-B3AF-1B6A0B3BE865}"/>
              </a:ext>
            </a:extLst>
          </p:cNvPr>
          <p:cNvSpPr>
            <a:spLocks noGrp="1"/>
          </p:cNvSpPr>
          <p:nvPr>
            <p:ph type="title"/>
          </p:nvPr>
        </p:nvSpPr>
        <p:spPr/>
        <p:txBody>
          <a:bodyPr/>
          <a:lstStyle/>
          <a:p>
            <a:r>
              <a:rPr lang="en-US" b="1" dirty="0">
                <a:latin typeface="Gill Sans MT" panose="020B0502020104020203" pitchFamily="34" charset="0"/>
              </a:rPr>
              <a:t>Word</a:t>
            </a:r>
            <a:r>
              <a:rPr lang="en-US" sz="4800" b="1" dirty="0">
                <a:latin typeface="Agency FB" panose="020B0503020202020204" pitchFamily="34" charset="0"/>
              </a:rPr>
              <a:t>2</a:t>
            </a:r>
            <a:r>
              <a:rPr lang="en-US" b="1" dirty="0">
                <a:latin typeface="Gill Sans MT" panose="020B0502020104020203" pitchFamily="34" charset="0"/>
              </a:rPr>
              <a:t>Vec</a:t>
            </a:r>
            <a:endParaRPr lang="en-IN" dirty="0"/>
          </a:p>
        </p:txBody>
      </p:sp>
    </p:spTree>
    <p:extLst>
      <p:ext uri="{BB962C8B-B14F-4D97-AF65-F5344CB8AC3E}">
        <p14:creationId xmlns:p14="http://schemas.microsoft.com/office/powerpoint/2010/main" val="4034748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https://cdn.upgrad.com/UpGrad/temp/4bc414c2-5e4d-446a-8105-646f8d0bf813/skipgram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493" y="1159099"/>
            <a:ext cx="6190445" cy="34086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18186" y="1463046"/>
            <a:ext cx="5756856" cy="2800767"/>
          </a:xfrm>
          <a:prstGeom prst="rect">
            <a:avLst/>
          </a:prstGeom>
        </p:spPr>
        <p:txBody>
          <a:bodyPr wrap="square">
            <a:spAutoFit/>
          </a:bodyPr>
          <a:lstStyle/>
          <a:p>
            <a:r>
              <a:rPr lang="en-US" sz="1600" dirty="0">
                <a:solidFill>
                  <a:prstClr val="black"/>
                </a:solidFill>
                <a:latin typeface="Gill Sans MT" panose="020B0502020104020203" pitchFamily="34" charset="0"/>
              </a:rPr>
              <a:t>The hidden layer is a layer of </a:t>
            </a:r>
            <a:r>
              <a:rPr lang="en-US" sz="1600" i="1" dirty="0">
                <a:solidFill>
                  <a:prstClr val="black"/>
                </a:solidFill>
                <a:latin typeface="Gill Sans MT" panose="020B0502020104020203" pitchFamily="34" charset="0"/>
              </a:rPr>
              <a:t>neurons</a:t>
            </a:r>
            <a:r>
              <a:rPr lang="en-US" sz="1600" dirty="0">
                <a:solidFill>
                  <a:prstClr val="black"/>
                </a:solidFill>
                <a:latin typeface="Gill Sans MT" panose="020B0502020104020203" pitchFamily="34" charset="0"/>
              </a:rPr>
              <a:t> - in this case, 300 neurons. Each of the 10,000 elements in the input vector is connected to each of the 300 neurons.</a:t>
            </a:r>
          </a:p>
          <a:p>
            <a:endParaRPr lang="en-US" sz="1600" dirty="0">
              <a:solidFill>
                <a:prstClr val="black"/>
              </a:solidFill>
              <a:latin typeface="Gill Sans MT" panose="020B0502020104020203" pitchFamily="34" charset="0"/>
            </a:endParaRPr>
          </a:p>
          <a:p>
            <a:r>
              <a:rPr lang="en-US" sz="1600" dirty="0">
                <a:solidFill>
                  <a:prstClr val="black"/>
                </a:solidFill>
                <a:latin typeface="Gill Sans MT" panose="020B0502020104020203" pitchFamily="34" charset="0"/>
              </a:rPr>
              <a:t>Each of these </a:t>
            </a:r>
            <a:r>
              <a:rPr lang="en-US" sz="1600" b="1" dirty="0">
                <a:solidFill>
                  <a:prstClr val="black"/>
                </a:solidFill>
                <a:latin typeface="Gill Sans MT" panose="020B0502020104020203" pitchFamily="34" charset="0"/>
              </a:rPr>
              <a:t>10,000 x 300 connections</a:t>
            </a:r>
            <a:r>
              <a:rPr lang="en-US" sz="1600" dirty="0">
                <a:solidFill>
                  <a:prstClr val="black"/>
                </a:solidFill>
                <a:latin typeface="Gill Sans MT" panose="020B0502020104020203" pitchFamily="34" charset="0"/>
              </a:rPr>
              <a:t> has a </a:t>
            </a:r>
            <a:r>
              <a:rPr lang="en-US" sz="1600" b="1" dirty="0">
                <a:solidFill>
                  <a:prstClr val="black"/>
                </a:solidFill>
                <a:latin typeface="Gill Sans MT" panose="020B0502020104020203" pitchFamily="34" charset="0"/>
              </a:rPr>
              <a:t>weight</a:t>
            </a:r>
            <a:r>
              <a:rPr lang="en-US" sz="1600" dirty="0">
                <a:solidFill>
                  <a:prstClr val="black"/>
                </a:solidFill>
                <a:latin typeface="Gill Sans MT" panose="020B0502020104020203" pitchFamily="34" charset="0"/>
              </a:rPr>
              <a:t> associated to it. This matrix of weights is of size 10,000 x 300, where each row represents a word vector of size 300.</a:t>
            </a:r>
          </a:p>
          <a:p>
            <a:r>
              <a:rPr lang="en-US" sz="1600" dirty="0">
                <a:solidFill>
                  <a:prstClr val="black"/>
                </a:solidFill>
                <a:latin typeface="Gill Sans MT" panose="020B0502020104020203" pitchFamily="34" charset="0"/>
              </a:rPr>
              <a:t> </a:t>
            </a:r>
          </a:p>
          <a:p>
            <a:r>
              <a:rPr lang="en-US" sz="1600" dirty="0">
                <a:solidFill>
                  <a:prstClr val="black"/>
                </a:solidFill>
                <a:latin typeface="Gill Sans MT" panose="020B0502020104020203" pitchFamily="34" charset="0"/>
              </a:rPr>
              <a:t>The output of the network is a vector of size 10,000. Each element of this 10,000-vector represents the </a:t>
            </a:r>
            <a:r>
              <a:rPr lang="en-US" sz="1600" i="1" dirty="0">
                <a:solidFill>
                  <a:prstClr val="black"/>
                </a:solidFill>
                <a:latin typeface="Gill Sans MT" panose="020B0502020104020203" pitchFamily="34" charset="0"/>
              </a:rPr>
              <a:t>probability of an output context word</a:t>
            </a:r>
            <a:r>
              <a:rPr lang="en-US" sz="1600" dirty="0">
                <a:solidFill>
                  <a:prstClr val="black"/>
                </a:solidFill>
                <a:latin typeface="Gill Sans MT" panose="020B0502020104020203" pitchFamily="34" charset="0"/>
              </a:rPr>
              <a:t> for the given (one-hot) input word.</a:t>
            </a:r>
          </a:p>
        </p:txBody>
      </p:sp>
      <p:sp>
        <p:nvSpPr>
          <p:cNvPr id="6" name="Rectangle 5"/>
          <p:cNvSpPr/>
          <p:nvPr/>
        </p:nvSpPr>
        <p:spPr>
          <a:xfrm>
            <a:off x="618186" y="5249062"/>
            <a:ext cx="10947042" cy="830997"/>
          </a:xfrm>
          <a:prstGeom prst="rect">
            <a:avLst/>
          </a:prstGeom>
        </p:spPr>
        <p:txBody>
          <a:bodyPr wrap="square">
            <a:spAutoFit/>
          </a:bodyPr>
          <a:lstStyle/>
          <a:p>
            <a:r>
              <a:rPr lang="en-US" sz="1600" dirty="0">
                <a:solidFill>
                  <a:prstClr val="black"/>
                </a:solidFill>
                <a:latin typeface="Gill Sans MT" panose="020B0502020104020203" pitchFamily="34" charset="0"/>
              </a:rPr>
              <a:t>For e.g., if the context words for the word ‘ants’ are ‘bite’ and ‘walk’, the elements corresponding to these two words should have much higher probabilities (close to 1) than the other words. This layer is called the </a:t>
            </a:r>
            <a:r>
              <a:rPr lang="en-US" sz="1600" b="1" dirty="0" err="1">
                <a:solidFill>
                  <a:prstClr val="black"/>
                </a:solidFill>
                <a:latin typeface="Gill Sans MT" panose="020B0502020104020203" pitchFamily="34" charset="0"/>
              </a:rPr>
              <a:t>softmax</a:t>
            </a:r>
            <a:r>
              <a:rPr lang="en-US" sz="1600" b="1" dirty="0">
                <a:solidFill>
                  <a:prstClr val="black"/>
                </a:solidFill>
                <a:latin typeface="Gill Sans MT" panose="020B0502020104020203" pitchFamily="34" charset="0"/>
              </a:rPr>
              <a:t> layer</a:t>
            </a:r>
            <a:r>
              <a:rPr lang="en-US" sz="1600" dirty="0">
                <a:solidFill>
                  <a:prstClr val="black"/>
                </a:solidFill>
                <a:latin typeface="Gill Sans MT" panose="020B0502020104020203" pitchFamily="34" charset="0"/>
              </a:rPr>
              <a:t> since it uses the '</a:t>
            </a:r>
            <a:r>
              <a:rPr lang="en-US" sz="1600" dirty="0" err="1">
                <a:solidFill>
                  <a:prstClr val="black"/>
                </a:solidFill>
                <a:latin typeface="Gill Sans MT" panose="020B0502020104020203" pitchFamily="34" charset="0"/>
              </a:rPr>
              <a:t>softmax</a:t>
            </a:r>
            <a:r>
              <a:rPr lang="en-US" sz="1600" dirty="0">
                <a:solidFill>
                  <a:prstClr val="black"/>
                </a:solidFill>
                <a:latin typeface="Gill Sans MT" panose="020B0502020104020203" pitchFamily="34" charset="0"/>
              </a:rPr>
              <a:t> function' to convert discrete classes (words) to probabilities of classes.</a:t>
            </a:r>
          </a:p>
        </p:txBody>
      </p:sp>
      <p:sp>
        <p:nvSpPr>
          <p:cNvPr id="8" name="Title 7">
            <a:extLst>
              <a:ext uri="{FF2B5EF4-FFF2-40B4-BE49-F238E27FC236}">
                <a16:creationId xmlns:a16="http://schemas.microsoft.com/office/drawing/2014/main" id="{C47C18EA-7555-402B-A740-7DC9CF8E9F0A}"/>
              </a:ext>
            </a:extLst>
          </p:cNvPr>
          <p:cNvSpPr>
            <a:spLocks noGrp="1"/>
          </p:cNvSpPr>
          <p:nvPr>
            <p:ph type="title"/>
          </p:nvPr>
        </p:nvSpPr>
        <p:spPr/>
        <p:txBody>
          <a:bodyPr/>
          <a:lstStyle/>
          <a:p>
            <a:r>
              <a:rPr lang="en-US" b="1" dirty="0">
                <a:latin typeface="Gill Sans MT" panose="020B0502020104020203" pitchFamily="34" charset="0"/>
              </a:rPr>
              <a:t>Word</a:t>
            </a:r>
            <a:r>
              <a:rPr lang="en-US" sz="4800" b="1" dirty="0">
                <a:latin typeface="Agency FB" panose="020B0503020202020204" pitchFamily="34" charset="0"/>
              </a:rPr>
              <a:t>2</a:t>
            </a:r>
            <a:r>
              <a:rPr lang="en-US" b="1" dirty="0">
                <a:latin typeface="Gill Sans MT" panose="020B0502020104020203" pitchFamily="34" charset="0"/>
              </a:rPr>
              <a:t>Vec</a:t>
            </a:r>
            <a:endParaRPr lang="en-IN" dirty="0"/>
          </a:p>
        </p:txBody>
      </p:sp>
    </p:spTree>
    <p:extLst>
      <p:ext uri="{BB962C8B-B14F-4D97-AF65-F5344CB8AC3E}">
        <p14:creationId xmlns:p14="http://schemas.microsoft.com/office/powerpoint/2010/main" val="27651369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5306" y="1109403"/>
            <a:ext cx="11155285" cy="5324535"/>
          </a:xfrm>
          <a:prstGeom prst="rect">
            <a:avLst/>
          </a:prstGeom>
        </p:spPr>
        <p:txBody>
          <a:bodyPr wrap="square">
            <a:spAutoFit/>
          </a:bodyPr>
          <a:lstStyle/>
          <a:p>
            <a:pPr fontAlgn="base"/>
            <a:r>
              <a:rPr lang="en-US" sz="1600" b="1" u="sng" cap="all" dirty="0">
                <a:solidFill>
                  <a:prstClr val="black"/>
                </a:solidFill>
                <a:latin typeface="Gill Sans MT" panose="020B0502020104020203" pitchFamily="34" charset="0"/>
              </a:rPr>
              <a:t>TRAINING</a:t>
            </a:r>
          </a:p>
          <a:p>
            <a:pPr fontAlgn="base"/>
            <a:endParaRPr lang="en-US" sz="1600" dirty="0">
              <a:solidFill>
                <a:prstClr val="black"/>
              </a:solidFill>
              <a:latin typeface="Gill Sans MT" panose="020B0502020104020203" pitchFamily="34" charset="0"/>
            </a:endParaRPr>
          </a:p>
          <a:p>
            <a:pPr fontAlgn="base"/>
            <a:r>
              <a:rPr lang="en-US" sz="1600" dirty="0">
                <a:solidFill>
                  <a:prstClr val="black"/>
                </a:solidFill>
                <a:latin typeface="Gill Sans MT" panose="020B0502020104020203" pitchFamily="34" charset="0"/>
              </a:rPr>
              <a:t>There are two popular methods that we can use to train our embedding's weights: skip-gram and continuous bag of words (CBOW).</a:t>
            </a:r>
          </a:p>
          <a:p>
            <a:pPr fontAlgn="base"/>
            <a:endParaRPr lang="en-US" sz="1600" dirty="0">
              <a:solidFill>
                <a:prstClr val="black"/>
              </a:solidFill>
              <a:latin typeface="Gill Sans MT" panose="020B0502020104020203" pitchFamily="34" charset="0"/>
            </a:endParaRPr>
          </a:p>
          <a:p>
            <a:r>
              <a:rPr lang="en-US" sz="1600" b="1" u="sng" cap="all" dirty="0">
                <a:solidFill>
                  <a:prstClr val="black"/>
                </a:solidFill>
                <a:latin typeface="Gill Sans MT" panose="020B0502020104020203" pitchFamily="34" charset="0"/>
              </a:rPr>
              <a:t>SKIP-GRAM</a:t>
            </a:r>
          </a:p>
          <a:p>
            <a:endParaRPr lang="en-US" sz="1600" dirty="0">
              <a:solidFill>
                <a:prstClr val="black"/>
              </a:solidFill>
              <a:latin typeface="Gill Sans MT" panose="020B0502020104020203" pitchFamily="34" charset="0"/>
            </a:endParaRPr>
          </a:p>
          <a:p>
            <a:r>
              <a:rPr lang="en-US" sz="1600" dirty="0">
                <a:solidFill>
                  <a:prstClr val="black"/>
                </a:solidFill>
                <a:latin typeface="Gill Sans MT" panose="020B0502020104020203" pitchFamily="34" charset="0"/>
              </a:rPr>
              <a:t>The idea behind skip-gram is to take in a word and predict the context words.</a:t>
            </a:r>
          </a:p>
          <a:p>
            <a:endParaRPr lang="en-US" sz="1600" dirty="0">
              <a:solidFill>
                <a:prstClr val="black"/>
              </a:solidFill>
              <a:latin typeface="Gill Sans MT" panose="020B0502020104020203" pitchFamily="34" charset="0"/>
            </a:endParaRPr>
          </a:p>
          <a:p>
            <a:r>
              <a:rPr lang="en-US" sz="1600" dirty="0">
                <a:solidFill>
                  <a:prstClr val="black"/>
                </a:solidFill>
                <a:latin typeface="Gill Sans MT" panose="020B0502020104020203" pitchFamily="34" charset="0"/>
              </a:rPr>
              <a:t>E.g. lets generate training data from a sentence like “</a:t>
            </a:r>
            <a:r>
              <a:rPr lang="en-US" sz="1600" dirty="0">
                <a:solidFill>
                  <a:srgbClr val="ED7D31"/>
                </a:solidFill>
                <a:latin typeface="Gill Sans MT" panose="020B0502020104020203" pitchFamily="34" charset="0"/>
              </a:rPr>
              <a:t>the quick brown fox jumped over the lazy dog</a:t>
            </a:r>
            <a:r>
              <a:rPr lang="en-US" sz="1600" dirty="0">
                <a:solidFill>
                  <a:prstClr val="black"/>
                </a:solidFill>
                <a:latin typeface="Gill Sans MT" panose="020B0502020104020203" pitchFamily="34" charset="0"/>
              </a:rPr>
              <a:t>”</a:t>
            </a:r>
            <a:r>
              <a:rPr lang="en-US" sz="1600" dirty="0">
                <a:solidFill>
                  <a:srgbClr val="404040"/>
                </a:solidFill>
                <a:latin typeface="Gill Sans MT" panose="020B0502020104020203" pitchFamily="34" charset="0"/>
              </a:rPr>
              <a:t>	</a:t>
            </a:r>
          </a:p>
          <a:p>
            <a:endParaRPr lang="en-US" sz="1600" dirty="0">
              <a:solidFill>
                <a:prstClr val="black"/>
              </a:solidFill>
              <a:latin typeface="Gill Sans MT" panose="020B0502020104020203" pitchFamily="34" charset="0"/>
            </a:endParaRPr>
          </a:p>
          <a:p>
            <a:r>
              <a:rPr lang="en-US" sz="1600" dirty="0">
                <a:solidFill>
                  <a:prstClr val="black"/>
                </a:solidFill>
                <a:latin typeface="Gill Sans MT" panose="020B0502020104020203" pitchFamily="34" charset="0"/>
              </a:rPr>
              <a:t>We need to predict context words from a target word where the context words are the words to the left and to the right of the target word. We will choose a </a:t>
            </a:r>
            <a:r>
              <a:rPr lang="en-US" sz="1600" b="1" dirty="0">
                <a:solidFill>
                  <a:prstClr val="black"/>
                </a:solidFill>
                <a:latin typeface="Gill Sans MT" panose="020B0502020104020203" pitchFamily="34" charset="0"/>
              </a:rPr>
              <a:t>window size</a:t>
            </a:r>
            <a:r>
              <a:rPr lang="en-US" sz="1600" dirty="0">
                <a:solidFill>
                  <a:prstClr val="black"/>
                </a:solidFill>
                <a:latin typeface="Gill Sans MT" panose="020B0502020104020203" pitchFamily="34" charset="0"/>
              </a:rPr>
              <a:t> (1 in this case) to decide how far left and right to go. The training data for the sentence above will look like this:</a:t>
            </a:r>
          </a:p>
          <a:p>
            <a:endParaRPr lang="en-US" sz="1600" dirty="0">
              <a:solidFill>
                <a:prstClr val="black"/>
              </a:solidFill>
              <a:latin typeface="Gill Sans MT" panose="020B0502020104020203" pitchFamily="34" charset="0"/>
            </a:endParaRPr>
          </a:p>
          <a:p>
            <a:pPr algn="ctr"/>
            <a:r>
              <a:rPr lang="en-US" sz="2000" dirty="0">
                <a:solidFill>
                  <a:srgbClr val="70AD47">
                    <a:lumMod val="50000"/>
                  </a:srgbClr>
                </a:solidFill>
                <a:latin typeface="Gill Sans MT" panose="020B0502020104020203" pitchFamily="34" charset="0"/>
              </a:rPr>
              <a:t>(quick, the),(quick, brown),(brown, quick),(brown, fox) … </a:t>
            </a:r>
          </a:p>
          <a:p>
            <a:pPr algn="ctr"/>
            <a:endParaRPr lang="en-US" sz="1600" dirty="0">
              <a:solidFill>
                <a:srgbClr val="70AD47">
                  <a:lumMod val="50000"/>
                </a:srgbClr>
              </a:solidFill>
              <a:latin typeface="Gill Sans MT" panose="020B0502020104020203" pitchFamily="34" charset="0"/>
            </a:endParaRPr>
          </a:p>
          <a:p>
            <a:pPr algn="ctr"/>
            <a:endParaRPr lang="en-US" sz="1600" dirty="0">
              <a:solidFill>
                <a:srgbClr val="70AD47">
                  <a:lumMod val="50000"/>
                </a:srgbClr>
              </a:solidFill>
              <a:latin typeface="Gill Sans MT" panose="020B0502020104020203" pitchFamily="34" charset="0"/>
            </a:endParaRPr>
          </a:p>
          <a:p>
            <a:r>
              <a:rPr lang="en-US" sz="1600" dirty="0">
                <a:solidFill>
                  <a:prstClr val="black"/>
                </a:solidFill>
                <a:latin typeface="Gill Sans MT" panose="020B0502020104020203" pitchFamily="34" charset="0"/>
              </a:rPr>
              <a:t>The idea is to be able to train our weights so that we predict context words from target words. So when we input ‘quick’, we should receive ‘the’. We do this across the entire training set because we want to adjust the weights for all of our words using all the context we have available.</a:t>
            </a:r>
          </a:p>
          <a:p>
            <a:pPr fontAlgn="base"/>
            <a:endParaRPr lang="en-US" sz="1600" dirty="0">
              <a:solidFill>
                <a:srgbClr val="404040"/>
              </a:solidFill>
              <a:latin typeface="Gill Sans MT" panose="020B0502020104020203" pitchFamily="34" charset="0"/>
            </a:endParaRPr>
          </a:p>
        </p:txBody>
      </p:sp>
      <p:sp>
        <p:nvSpPr>
          <p:cNvPr id="7" name="Title 6">
            <a:extLst>
              <a:ext uri="{FF2B5EF4-FFF2-40B4-BE49-F238E27FC236}">
                <a16:creationId xmlns:a16="http://schemas.microsoft.com/office/drawing/2014/main" id="{1A97BB13-1A27-432C-8D12-F37B27F1E4BD}"/>
              </a:ext>
            </a:extLst>
          </p:cNvPr>
          <p:cNvSpPr>
            <a:spLocks noGrp="1"/>
          </p:cNvSpPr>
          <p:nvPr>
            <p:ph type="title"/>
          </p:nvPr>
        </p:nvSpPr>
        <p:spPr/>
        <p:txBody>
          <a:bodyPr/>
          <a:lstStyle/>
          <a:p>
            <a:r>
              <a:rPr lang="en-US" b="1" dirty="0">
                <a:latin typeface="Gill Sans MT" panose="020B0502020104020203" pitchFamily="34" charset="0"/>
              </a:rPr>
              <a:t>Word</a:t>
            </a:r>
            <a:r>
              <a:rPr lang="en-US" sz="4800" b="1" dirty="0">
                <a:latin typeface="Agency FB" panose="020B0503020202020204" pitchFamily="34" charset="0"/>
              </a:rPr>
              <a:t>2</a:t>
            </a:r>
            <a:r>
              <a:rPr lang="en-US" b="1" dirty="0">
                <a:latin typeface="Gill Sans MT" panose="020B0502020104020203" pitchFamily="34" charset="0"/>
              </a:rPr>
              <a:t>Vec</a:t>
            </a:r>
            <a:endParaRPr lang="en-IN" dirty="0"/>
          </a:p>
        </p:txBody>
      </p:sp>
    </p:spTree>
    <p:extLst>
      <p:ext uri="{BB962C8B-B14F-4D97-AF65-F5344CB8AC3E}">
        <p14:creationId xmlns:p14="http://schemas.microsoft.com/office/powerpoint/2010/main" val="4260837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31064" y="1159099"/>
            <a:ext cx="11024316" cy="5262979"/>
          </a:xfrm>
          <a:prstGeom prst="rect">
            <a:avLst/>
          </a:prstGeom>
        </p:spPr>
        <p:txBody>
          <a:bodyPr wrap="square">
            <a:spAutoFit/>
          </a:bodyPr>
          <a:lstStyle/>
          <a:p>
            <a:r>
              <a:rPr lang="en-US" sz="1600" b="1" u="sng" cap="all" dirty="0">
                <a:solidFill>
                  <a:prstClr val="black"/>
                </a:solidFill>
                <a:latin typeface="Gill Sans MT" panose="020B0502020104020203" pitchFamily="34" charset="0"/>
              </a:rPr>
              <a:t>CBOW</a:t>
            </a:r>
          </a:p>
          <a:p>
            <a:endParaRPr lang="en-US" sz="1600" dirty="0">
              <a:solidFill>
                <a:prstClr val="black"/>
              </a:solidFill>
              <a:latin typeface="Gill Sans MT" panose="020B0502020104020203" pitchFamily="34" charset="0"/>
            </a:endParaRPr>
          </a:p>
          <a:p>
            <a:r>
              <a:rPr lang="en-US" sz="1600" dirty="0">
                <a:solidFill>
                  <a:prstClr val="black"/>
                </a:solidFill>
                <a:latin typeface="Gill Sans MT" panose="020B0502020104020203" pitchFamily="34" charset="0"/>
              </a:rPr>
              <a:t>The continuous bag of words method allows us to create the training data for adjusting our embedding weights in a different way. </a:t>
            </a:r>
          </a:p>
          <a:p>
            <a:r>
              <a:rPr lang="en-US" sz="1600" dirty="0">
                <a:solidFill>
                  <a:prstClr val="black"/>
                </a:solidFill>
                <a:latin typeface="Gill Sans MT" panose="020B0502020104020203" pitchFamily="34" charset="0"/>
              </a:rPr>
              <a:t>Instead of predicting context words from target, we will feed in context words and try to predict the target word. So now the training data (with window of 1) will look something like </a:t>
            </a:r>
          </a:p>
          <a:p>
            <a:endParaRPr lang="en-US" sz="1600" dirty="0">
              <a:solidFill>
                <a:prstClr val="black"/>
              </a:solidFill>
              <a:latin typeface="Gill Sans MT" panose="020B0502020104020203" pitchFamily="34" charset="0"/>
            </a:endParaRPr>
          </a:p>
          <a:p>
            <a:pPr algn="ctr"/>
            <a:r>
              <a:rPr lang="en-US" sz="1600" dirty="0">
                <a:solidFill>
                  <a:srgbClr val="70AD47">
                    <a:lumMod val="50000"/>
                  </a:srgbClr>
                </a:solidFill>
                <a:latin typeface="Gill Sans MT" panose="020B0502020104020203" pitchFamily="34" charset="0"/>
              </a:rPr>
              <a:t>( [ ‘the’ ,  ‘brown’ ] ,  ‘quick’ )</a:t>
            </a:r>
          </a:p>
          <a:p>
            <a:endParaRPr lang="en-US" sz="1600" dirty="0">
              <a:solidFill>
                <a:srgbClr val="70AD47">
                  <a:lumMod val="50000"/>
                </a:srgbClr>
              </a:solidFill>
              <a:latin typeface="Gill Sans MT" panose="020B0502020104020203" pitchFamily="34" charset="0"/>
            </a:endParaRPr>
          </a:p>
          <a:p>
            <a:r>
              <a:rPr lang="en-US" sz="1600" dirty="0">
                <a:solidFill>
                  <a:prstClr val="black"/>
                </a:solidFill>
                <a:latin typeface="Gill Sans MT" panose="020B0502020104020203" pitchFamily="34" charset="0"/>
              </a:rPr>
              <a:t>where we sum the embeddings of ‘the’ and ‘brown’ and expect to predict ‘quick’.</a:t>
            </a:r>
          </a:p>
          <a:p>
            <a:endParaRPr lang="en-US" sz="1600" dirty="0">
              <a:solidFill>
                <a:prstClr val="black"/>
              </a:solidFill>
              <a:latin typeface="Gill Sans MT" panose="020B0502020104020203" pitchFamily="34" charset="0"/>
            </a:endParaRPr>
          </a:p>
          <a:p>
            <a:pPr fontAlgn="base"/>
            <a:r>
              <a:rPr lang="en-US" sz="1600" b="1" u="sng" cap="all" dirty="0">
                <a:solidFill>
                  <a:prstClr val="black"/>
                </a:solidFill>
                <a:latin typeface="Gill Sans MT" panose="020B0502020104020203" pitchFamily="34" charset="0"/>
              </a:rPr>
              <a:t>COMPARISON</a:t>
            </a:r>
          </a:p>
          <a:p>
            <a:pPr fontAlgn="base"/>
            <a:endParaRPr lang="en-US" sz="1600" u="sng" cap="all" dirty="0">
              <a:solidFill>
                <a:prstClr val="black"/>
              </a:solidFill>
              <a:latin typeface="Gill Sans MT" panose="020B0502020104020203" pitchFamily="34" charset="0"/>
            </a:endParaRPr>
          </a:p>
          <a:p>
            <a:pPr fontAlgn="base"/>
            <a:r>
              <a:rPr lang="en-US" sz="1600" dirty="0">
                <a:solidFill>
                  <a:prstClr val="black"/>
                </a:solidFill>
                <a:latin typeface="Gill Sans MT" panose="020B0502020104020203" pitchFamily="34" charset="0"/>
              </a:rPr>
              <a:t>Though CBOW (predict target from context) and skip-gram (predict context words from target) are just inverted methods to each other, each have their advantages/disadvantage.</a:t>
            </a:r>
          </a:p>
          <a:p>
            <a:pPr fontAlgn="base"/>
            <a:endParaRPr lang="en-US" sz="1600" dirty="0">
              <a:solidFill>
                <a:prstClr val="black"/>
              </a:solidFill>
              <a:latin typeface="Gill Sans MT" panose="020B0502020104020203" pitchFamily="34" charset="0"/>
            </a:endParaRPr>
          </a:p>
          <a:p>
            <a:pPr fontAlgn="base"/>
            <a:r>
              <a:rPr lang="en-US" sz="1600" dirty="0">
                <a:solidFill>
                  <a:prstClr val="black"/>
                </a:solidFill>
                <a:latin typeface="Gill Sans MT" panose="020B0502020104020203" pitchFamily="34" charset="0"/>
              </a:rPr>
              <a:t>Since CBOW can use many context words to predict the target word, it acts like regularization and offers very good performance when our input data is not so large.</a:t>
            </a:r>
          </a:p>
          <a:p>
            <a:pPr fontAlgn="base"/>
            <a:r>
              <a:rPr lang="en-US" sz="1600" dirty="0">
                <a:solidFill>
                  <a:prstClr val="black"/>
                </a:solidFill>
                <a:latin typeface="Gill Sans MT" panose="020B0502020104020203" pitchFamily="34" charset="0"/>
              </a:rPr>
              <a:t>However the skip-gram model is more </a:t>
            </a:r>
            <a:r>
              <a:rPr lang="en-US" sz="1600" b="1" dirty="0">
                <a:solidFill>
                  <a:prstClr val="black"/>
                </a:solidFill>
                <a:latin typeface="Gill Sans MT" panose="020B0502020104020203" pitchFamily="34" charset="0"/>
              </a:rPr>
              <a:t>fine grained</a:t>
            </a:r>
            <a:r>
              <a:rPr lang="en-US" sz="1600" dirty="0">
                <a:solidFill>
                  <a:prstClr val="black"/>
                </a:solidFill>
                <a:latin typeface="Gill Sans MT" panose="020B0502020104020203" pitchFamily="34" charset="0"/>
              </a:rPr>
              <a:t> so we are able to extract more information and essentially have more accurate embeddings when we have a large data set </a:t>
            </a:r>
          </a:p>
          <a:p>
            <a:pPr fontAlgn="base"/>
            <a:endParaRPr lang="en-US" sz="1600" dirty="0">
              <a:solidFill>
                <a:prstClr val="black"/>
              </a:solidFill>
              <a:latin typeface="Gill Sans MT" panose="020B0502020104020203" pitchFamily="34" charset="0"/>
            </a:endParaRPr>
          </a:p>
          <a:p>
            <a:pPr algn="ctr" fontAlgn="base"/>
            <a:r>
              <a:rPr lang="en-US" sz="1600" dirty="0">
                <a:solidFill>
                  <a:srgbClr val="ED7D31"/>
                </a:solidFill>
                <a:latin typeface="Gill Sans MT" panose="020B0502020104020203" pitchFamily="34" charset="0"/>
              </a:rPr>
              <a:t>( Large data is the best regularizer )</a:t>
            </a:r>
          </a:p>
        </p:txBody>
      </p:sp>
      <p:sp>
        <p:nvSpPr>
          <p:cNvPr id="7" name="Title 6">
            <a:extLst>
              <a:ext uri="{FF2B5EF4-FFF2-40B4-BE49-F238E27FC236}">
                <a16:creationId xmlns:a16="http://schemas.microsoft.com/office/drawing/2014/main" id="{28DEF8C9-1843-40C5-AA8B-B53F248DB3D8}"/>
              </a:ext>
            </a:extLst>
          </p:cNvPr>
          <p:cNvSpPr>
            <a:spLocks noGrp="1"/>
          </p:cNvSpPr>
          <p:nvPr>
            <p:ph type="title"/>
          </p:nvPr>
        </p:nvSpPr>
        <p:spPr/>
        <p:txBody>
          <a:bodyPr/>
          <a:lstStyle/>
          <a:p>
            <a:r>
              <a:rPr lang="en-US" b="1" dirty="0">
                <a:latin typeface="Gill Sans MT" panose="020B0502020104020203" pitchFamily="34" charset="0"/>
              </a:rPr>
              <a:t>Word</a:t>
            </a:r>
            <a:r>
              <a:rPr lang="en-US" sz="4800" b="1" dirty="0">
                <a:latin typeface="Agency FB" panose="020B0503020202020204" pitchFamily="34" charset="0"/>
              </a:rPr>
              <a:t>2</a:t>
            </a:r>
            <a:r>
              <a:rPr lang="en-US" b="1" dirty="0">
                <a:latin typeface="Gill Sans MT" panose="020B0502020104020203" pitchFamily="34" charset="0"/>
              </a:rPr>
              <a:t>Vec</a:t>
            </a:r>
            <a:endParaRPr lang="en-IN" dirty="0"/>
          </a:p>
        </p:txBody>
      </p:sp>
    </p:spTree>
    <p:extLst>
      <p:ext uri="{BB962C8B-B14F-4D97-AF65-F5344CB8AC3E}">
        <p14:creationId xmlns:p14="http://schemas.microsoft.com/office/powerpoint/2010/main" val="21986945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1066" y="1698625"/>
            <a:ext cx="10947042" cy="4247317"/>
          </a:xfrm>
          <a:prstGeom prst="rect">
            <a:avLst/>
          </a:prstGeom>
        </p:spPr>
        <p:txBody>
          <a:bodyPr wrap="square">
            <a:spAutoFit/>
          </a:bodyPr>
          <a:lstStyle/>
          <a:p>
            <a:pPr algn="just"/>
            <a:r>
              <a:rPr lang="en-US" dirty="0">
                <a:solidFill>
                  <a:prstClr val="black"/>
                </a:solidFill>
                <a:latin typeface="Gill Sans MT" panose="020B0502020104020203" pitchFamily="34" charset="0"/>
              </a:rPr>
              <a:t>After the success of </a:t>
            </a:r>
            <a:r>
              <a:rPr lang="en-US" b="1" dirty="0">
                <a:solidFill>
                  <a:prstClr val="black"/>
                </a:solidFill>
                <a:latin typeface="Gill Sans MT" panose="020B0502020104020203" pitchFamily="34" charset="0"/>
              </a:rPr>
              <a:t>Word2Vec</a:t>
            </a:r>
            <a:r>
              <a:rPr lang="en-US" dirty="0">
                <a:solidFill>
                  <a:prstClr val="black"/>
                </a:solidFill>
                <a:latin typeface="Gill Sans MT" panose="020B0502020104020203" pitchFamily="34" charset="0"/>
              </a:rPr>
              <a:t>, several other effective word embedding techniques have been developed by various teams. One of the most popular is </a:t>
            </a:r>
            <a:r>
              <a:rPr lang="en-US" b="1" dirty="0" err="1">
                <a:solidFill>
                  <a:prstClr val="black"/>
                </a:solidFill>
                <a:latin typeface="Gill Sans MT" panose="020B0502020104020203" pitchFamily="34" charset="0"/>
              </a:rPr>
              <a:t>GloVe</a:t>
            </a:r>
            <a:r>
              <a:rPr lang="en-US" b="1" dirty="0">
                <a:solidFill>
                  <a:prstClr val="black"/>
                </a:solidFill>
                <a:latin typeface="Gill Sans MT" panose="020B0502020104020203" pitchFamily="34" charset="0"/>
              </a:rPr>
              <a:t> (Global Vectors for Words) </a:t>
            </a:r>
            <a:r>
              <a:rPr lang="en-US" dirty="0">
                <a:solidFill>
                  <a:prstClr val="black"/>
                </a:solidFill>
                <a:latin typeface="Gill Sans MT" panose="020B0502020104020203" pitchFamily="34" charset="0"/>
              </a:rPr>
              <a:t>developed by a Stanford research group. Another recently developed and fast-growing word embedding library is fastText developed by Facebook AI Research (FAIR). </a:t>
            </a:r>
          </a:p>
          <a:p>
            <a:pPr algn="just"/>
            <a:r>
              <a:rPr lang="en-US" dirty="0">
                <a:solidFill>
                  <a:prstClr val="black"/>
                </a:solidFill>
                <a:latin typeface="Gill Sans MT" panose="020B0502020104020203" pitchFamily="34" charset="0"/>
              </a:rPr>
              <a:t> </a:t>
            </a:r>
          </a:p>
          <a:p>
            <a:pPr algn="just"/>
            <a:r>
              <a:rPr lang="en-US" dirty="0">
                <a:solidFill>
                  <a:prstClr val="black"/>
                </a:solidFill>
                <a:latin typeface="Gill Sans MT" panose="020B0502020104020203" pitchFamily="34" charset="0"/>
              </a:rPr>
              <a:t>These embeddings are trained on billions of words (i.e. unique tokens), and thankfully, are available as pre-trained word vectors ready to use for text applications (for free!).</a:t>
            </a:r>
          </a:p>
          <a:p>
            <a:endParaRPr lang="en-US" dirty="0">
              <a:solidFill>
                <a:prstClr val="black"/>
              </a:solidFill>
              <a:latin typeface="Gill Sans MT" panose="020B0502020104020203" pitchFamily="34" charset="0"/>
            </a:endParaRPr>
          </a:p>
          <a:p>
            <a:endParaRPr lang="en-US" dirty="0">
              <a:solidFill>
                <a:prstClr val="black"/>
              </a:solidFill>
              <a:latin typeface="Gill Sans MT" panose="020B0502020104020203" pitchFamily="34" charset="0"/>
            </a:endParaRPr>
          </a:p>
          <a:p>
            <a:endParaRPr lang="en-US" dirty="0">
              <a:solidFill>
                <a:prstClr val="black"/>
              </a:solidFill>
              <a:latin typeface="Gill Sans MT" panose="020B0502020104020203" pitchFamily="34" charset="0"/>
            </a:endParaRPr>
          </a:p>
          <a:p>
            <a:r>
              <a:rPr lang="en-US" b="1" dirty="0">
                <a:solidFill>
                  <a:prstClr val="black"/>
                </a:solidFill>
                <a:latin typeface="Gill Sans MT" panose="020B0502020104020203" pitchFamily="34" charset="0"/>
              </a:rPr>
              <a:t>Additional Readings</a:t>
            </a:r>
          </a:p>
          <a:p>
            <a:endParaRPr lang="en-US" dirty="0">
              <a:solidFill>
                <a:prstClr val="black"/>
              </a:solidFill>
              <a:latin typeface="Gill Sans MT" panose="020B0502020104020203" pitchFamily="34" charset="0"/>
            </a:endParaRPr>
          </a:p>
          <a:p>
            <a:r>
              <a:rPr lang="en-US" dirty="0">
                <a:solidFill>
                  <a:prstClr val="black"/>
                </a:solidFill>
                <a:latin typeface="Gill Sans MT" panose="020B0502020104020203" pitchFamily="34" charset="0"/>
                <a:hlinkClick r:id="rId2"/>
              </a:rPr>
              <a:t>Word2Vec</a:t>
            </a:r>
            <a:r>
              <a:rPr lang="en-US" dirty="0">
                <a:solidFill>
                  <a:prstClr val="black"/>
                </a:solidFill>
                <a:latin typeface="Gill Sans MT" panose="020B0502020104020203" pitchFamily="34" charset="0"/>
              </a:rPr>
              <a:t>: Original paper of word2vec by </a:t>
            </a:r>
            <a:r>
              <a:rPr lang="en-US" dirty="0" err="1">
                <a:solidFill>
                  <a:prstClr val="black"/>
                </a:solidFill>
                <a:latin typeface="Gill Sans MT" panose="020B0502020104020203" pitchFamily="34" charset="0"/>
              </a:rPr>
              <a:t>Mikolov</a:t>
            </a:r>
            <a:r>
              <a:rPr lang="en-US" dirty="0">
                <a:solidFill>
                  <a:prstClr val="black"/>
                </a:solidFill>
                <a:latin typeface="Gill Sans MT" panose="020B0502020104020203" pitchFamily="34" charset="0"/>
              </a:rPr>
              <a:t> et al.</a:t>
            </a:r>
          </a:p>
          <a:p>
            <a:r>
              <a:rPr lang="en-US" dirty="0" err="1">
                <a:solidFill>
                  <a:prstClr val="black"/>
                </a:solidFill>
                <a:latin typeface="Gill Sans MT" panose="020B0502020104020203" pitchFamily="34" charset="0"/>
                <a:hlinkClick r:id="rId3"/>
              </a:rPr>
              <a:t>GloVe</a:t>
            </a:r>
            <a:r>
              <a:rPr lang="en-US" dirty="0">
                <a:solidFill>
                  <a:prstClr val="black"/>
                </a:solidFill>
                <a:latin typeface="Gill Sans MT" panose="020B0502020104020203" pitchFamily="34" charset="0"/>
                <a:hlinkClick r:id="rId3"/>
              </a:rPr>
              <a:t> vectors</a:t>
            </a:r>
            <a:r>
              <a:rPr lang="en-US" dirty="0">
                <a:solidFill>
                  <a:prstClr val="black"/>
                </a:solidFill>
                <a:latin typeface="Gill Sans MT" panose="020B0502020104020203" pitchFamily="34" charset="0"/>
              </a:rPr>
              <a:t>: Homepage (contains downloadable trained </a:t>
            </a:r>
            <a:r>
              <a:rPr lang="en-US" dirty="0" err="1">
                <a:solidFill>
                  <a:prstClr val="black"/>
                </a:solidFill>
                <a:latin typeface="Gill Sans MT" panose="020B0502020104020203" pitchFamily="34" charset="0"/>
              </a:rPr>
              <a:t>GloVe</a:t>
            </a:r>
            <a:r>
              <a:rPr lang="en-US" dirty="0">
                <a:solidFill>
                  <a:prstClr val="black"/>
                </a:solidFill>
                <a:latin typeface="Gill Sans MT" panose="020B0502020104020203" pitchFamily="34" charset="0"/>
              </a:rPr>
              <a:t> vectors, training methodology etc.).</a:t>
            </a:r>
          </a:p>
          <a:p>
            <a:r>
              <a:rPr lang="en-US" dirty="0">
                <a:solidFill>
                  <a:prstClr val="black"/>
                </a:solidFill>
                <a:latin typeface="Gill Sans MT" panose="020B0502020104020203" pitchFamily="34" charset="0"/>
                <a:hlinkClick r:id="rId4"/>
              </a:rPr>
              <a:t>fastText</a:t>
            </a:r>
            <a:r>
              <a:rPr lang="en-US" dirty="0">
                <a:solidFill>
                  <a:prstClr val="black"/>
                </a:solidFill>
                <a:latin typeface="Gill Sans MT" panose="020B0502020104020203" pitchFamily="34" charset="0"/>
              </a:rPr>
              <a:t>: Word embeddings developed by FAIR on multiple languages, available for download here</a:t>
            </a:r>
          </a:p>
        </p:txBody>
      </p:sp>
      <p:sp>
        <p:nvSpPr>
          <p:cNvPr id="5" name="Rectangle 4"/>
          <p:cNvSpPr/>
          <p:nvPr/>
        </p:nvSpPr>
        <p:spPr>
          <a:xfrm>
            <a:off x="631066" y="1085406"/>
            <a:ext cx="3078050" cy="369332"/>
          </a:xfrm>
          <a:prstGeom prst="rect">
            <a:avLst/>
          </a:prstGeom>
        </p:spPr>
        <p:txBody>
          <a:bodyPr wrap="square">
            <a:spAutoFit/>
          </a:bodyPr>
          <a:lstStyle/>
          <a:p>
            <a:r>
              <a:rPr lang="en-US" b="1" dirty="0">
                <a:latin typeface="Lato"/>
              </a:rPr>
              <a:t>Other Word Embeddings</a:t>
            </a:r>
          </a:p>
        </p:txBody>
      </p:sp>
      <p:sp>
        <p:nvSpPr>
          <p:cNvPr id="8" name="Title 7">
            <a:extLst>
              <a:ext uri="{FF2B5EF4-FFF2-40B4-BE49-F238E27FC236}">
                <a16:creationId xmlns:a16="http://schemas.microsoft.com/office/drawing/2014/main" id="{D7851D46-B716-4FDD-9898-A50A53066597}"/>
              </a:ext>
            </a:extLst>
          </p:cNvPr>
          <p:cNvSpPr>
            <a:spLocks noGrp="1"/>
          </p:cNvSpPr>
          <p:nvPr>
            <p:ph type="title"/>
          </p:nvPr>
        </p:nvSpPr>
        <p:spPr/>
        <p:txBody>
          <a:bodyPr/>
          <a:lstStyle/>
          <a:p>
            <a:r>
              <a:rPr lang="en-US" b="1" dirty="0">
                <a:latin typeface="Gill Sans MT" panose="020B0502020104020203" pitchFamily="34" charset="0"/>
              </a:rPr>
              <a:t>Word</a:t>
            </a:r>
            <a:r>
              <a:rPr lang="en-US" sz="4800" b="1" dirty="0">
                <a:latin typeface="Agency FB" panose="020B0503020202020204" pitchFamily="34" charset="0"/>
              </a:rPr>
              <a:t>2</a:t>
            </a:r>
            <a:r>
              <a:rPr lang="en-US" b="1" dirty="0">
                <a:latin typeface="Gill Sans MT" panose="020B0502020104020203" pitchFamily="34" charset="0"/>
              </a:rPr>
              <a:t>Vec</a:t>
            </a:r>
            <a:endParaRPr lang="en-IN" dirty="0"/>
          </a:p>
        </p:txBody>
      </p:sp>
    </p:spTree>
    <p:extLst>
      <p:ext uri="{BB962C8B-B14F-4D97-AF65-F5344CB8AC3E}">
        <p14:creationId xmlns:p14="http://schemas.microsoft.com/office/powerpoint/2010/main" val="839846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24849" y="985317"/>
            <a:ext cx="10942302" cy="2031325"/>
          </a:xfrm>
          <a:prstGeom prst="rect">
            <a:avLst/>
          </a:prstGeom>
        </p:spPr>
        <p:txBody>
          <a:bodyPr wrap="square">
            <a:spAutoFit/>
          </a:bodyPr>
          <a:lstStyle/>
          <a:p>
            <a:pPr marL="285750" indent="-285750">
              <a:buFont typeface="Arial" panose="020B0604020202020204" pitchFamily="34" charset="0"/>
              <a:buChar char="•"/>
            </a:pPr>
            <a:r>
              <a:rPr lang="en-US" dirty="0">
                <a:latin typeface="Gill Sans MT" panose="020B0502020104020203" pitchFamily="34" charset="0"/>
              </a:rPr>
              <a:t>Regular expressions (regex or regexp) are extremely useful in extracting information from any text by searching for one or more matches of a specific search pattern</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Fields of application range from validation to parsing/replacing strings, passing through translating data to other formats and web scraping</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The power of regular expressions is that they can specify patterns, not just fixed characters.</a:t>
            </a:r>
          </a:p>
        </p:txBody>
      </p:sp>
      <p:pic>
        <p:nvPicPr>
          <p:cNvPr id="6" name="Picture 5">
            <a:extLst>
              <a:ext uri="{FF2B5EF4-FFF2-40B4-BE49-F238E27FC236}">
                <a16:creationId xmlns:a16="http://schemas.microsoft.com/office/drawing/2014/main" id="{76FF1CF3-BFB7-4A81-B848-DE24745B2D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4303" y="3329253"/>
            <a:ext cx="6133515" cy="2836751"/>
          </a:xfrm>
          <a:prstGeom prst="rect">
            <a:avLst/>
          </a:prstGeom>
        </p:spPr>
      </p:pic>
      <p:sp>
        <p:nvSpPr>
          <p:cNvPr id="2" name="Title 1">
            <a:extLst>
              <a:ext uri="{FF2B5EF4-FFF2-40B4-BE49-F238E27FC236}">
                <a16:creationId xmlns:a16="http://schemas.microsoft.com/office/drawing/2014/main" id="{763BE2B0-B5BB-463D-9017-3CA9BA40D08B}"/>
              </a:ext>
            </a:extLst>
          </p:cNvPr>
          <p:cNvSpPr>
            <a:spLocks noGrp="1"/>
          </p:cNvSpPr>
          <p:nvPr>
            <p:ph type="title"/>
          </p:nvPr>
        </p:nvSpPr>
        <p:spPr/>
        <p:txBody>
          <a:bodyPr/>
          <a:lstStyle/>
          <a:p>
            <a:r>
              <a:rPr lang="en-IN" dirty="0"/>
              <a:t>REGEX</a:t>
            </a:r>
          </a:p>
        </p:txBody>
      </p:sp>
    </p:spTree>
    <p:extLst>
      <p:ext uri="{BB962C8B-B14F-4D97-AF65-F5344CB8AC3E}">
        <p14:creationId xmlns:p14="http://schemas.microsoft.com/office/powerpoint/2010/main" val="1013353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778623" y="259153"/>
            <a:ext cx="4585447" cy="509146"/>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dirty="0">
                <a:solidFill>
                  <a:schemeClr val="accent5"/>
                </a:solidFill>
                <a:latin typeface="Gill Sans MT" panose="020B0502020104020203" pitchFamily="34" charset="0"/>
              </a:rPr>
              <a:t>Appendix- Topic wise Reading Reference</a:t>
            </a:r>
            <a:br>
              <a:rPr lang="en-US" sz="2400" b="1" dirty="0">
                <a:solidFill>
                  <a:schemeClr val="accent5"/>
                </a:solidFill>
                <a:latin typeface="Gill Sans MT" panose="020B0502020104020203" pitchFamily="34" charset="0"/>
              </a:rPr>
            </a:br>
            <a:r>
              <a:rPr lang="en-US" sz="2400" b="1" dirty="0">
                <a:solidFill>
                  <a:schemeClr val="accent5"/>
                </a:solidFill>
                <a:latin typeface="Gill Sans MT" panose="020B0502020104020203" pitchFamily="34" charset="0"/>
              </a:rPr>
              <a:t> </a:t>
            </a:r>
          </a:p>
        </p:txBody>
      </p:sp>
      <p:graphicFrame>
        <p:nvGraphicFramePr>
          <p:cNvPr id="2" name="Table 1"/>
          <p:cNvGraphicFramePr>
            <a:graphicFrameLocks noGrp="1"/>
          </p:cNvGraphicFramePr>
          <p:nvPr>
            <p:extLst>
              <p:ext uri="{D42A27DB-BD31-4B8C-83A1-F6EECF244321}">
                <p14:modId xmlns:p14="http://schemas.microsoft.com/office/powerpoint/2010/main" val="1576208801"/>
              </p:ext>
            </p:extLst>
          </p:nvPr>
        </p:nvGraphicFramePr>
        <p:xfrm>
          <a:off x="410134" y="770116"/>
          <a:ext cx="11322424" cy="5892800"/>
        </p:xfrm>
        <a:graphic>
          <a:graphicData uri="http://schemas.openxmlformats.org/drawingml/2006/table">
            <a:tbl>
              <a:tblPr firstRow="1" bandRow="1">
                <a:tableStyleId>{5C22544A-7EE6-4342-B048-85BDC9FD1C3A}</a:tableStyleId>
              </a:tblPr>
              <a:tblGrid>
                <a:gridCol w="3859307">
                  <a:extLst>
                    <a:ext uri="{9D8B030D-6E8A-4147-A177-3AD203B41FA5}">
                      <a16:colId xmlns:a16="http://schemas.microsoft.com/office/drawing/2014/main" val="20000"/>
                    </a:ext>
                  </a:extLst>
                </a:gridCol>
                <a:gridCol w="7463117">
                  <a:extLst>
                    <a:ext uri="{9D8B030D-6E8A-4147-A177-3AD203B41FA5}">
                      <a16:colId xmlns:a16="http://schemas.microsoft.com/office/drawing/2014/main" val="20001"/>
                    </a:ext>
                  </a:extLst>
                </a:gridCol>
              </a:tblGrid>
              <a:tr h="370840">
                <a:tc>
                  <a:txBody>
                    <a:bodyPr/>
                    <a:lstStyle/>
                    <a:p>
                      <a:pPr algn="ctr"/>
                      <a:r>
                        <a:rPr lang="en-US" dirty="0"/>
                        <a:t>Topics</a:t>
                      </a:r>
                    </a:p>
                  </a:txBody>
                  <a:tcPr/>
                </a:tc>
                <a:tc>
                  <a:txBody>
                    <a:bodyPr/>
                    <a:lstStyle/>
                    <a:p>
                      <a:pPr algn="ctr"/>
                      <a:r>
                        <a:rPr lang="en-US" dirty="0"/>
                        <a:t>Reading Reference</a:t>
                      </a:r>
                    </a:p>
                  </a:txBody>
                  <a:tcPr/>
                </a:tc>
                <a:extLst>
                  <a:ext uri="{0D108BD9-81ED-4DB2-BD59-A6C34878D82A}">
                    <a16:rowId xmlns:a16="http://schemas.microsoft.com/office/drawing/2014/main" val="10000"/>
                  </a:ext>
                </a:extLst>
              </a:tr>
              <a:tr h="370840">
                <a:tc>
                  <a:txBody>
                    <a:bodyPr/>
                    <a:lstStyle/>
                    <a:p>
                      <a:r>
                        <a:rPr lang="en-US" dirty="0"/>
                        <a:t>Regex</a:t>
                      </a:r>
                    </a:p>
                  </a:txBody>
                  <a:tcPr/>
                </a:tc>
                <a:tc>
                  <a:txBody>
                    <a:bodyPr/>
                    <a:lstStyle/>
                    <a:p>
                      <a:r>
                        <a:rPr lang="en-US" sz="1400" dirty="0">
                          <a:hlinkClick r:id="rId2"/>
                        </a:rPr>
                        <a:t>https://regexone.com</a:t>
                      </a:r>
                      <a:endParaRPr lang="en-US" sz="1400" dirty="0"/>
                    </a:p>
                  </a:txBody>
                  <a:tcPr/>
                </a:tc>
                <a:extLst>
                  <a:ext uri="{0D108BD9-81ED-4DB2-BD59-A6C34878D82A}">
                    <a16:rowId xmlns:a16="http://schemas.microsoft.com/office/drawing/2014/main" val="10001"/>
                  </a:ext>
                </a:extLst>
              </a:tr>
              <a:tr h="370840">
                <a:tc>
                  <a:txBody>
                    <a:bodyPr/>
                    <a:lstStyle/>
                    <a:p>
                      <a:r>
                        <a:rPr lang="en-US" dirty="0"/>
                        <a:t>Bag of</a:t>
                      </a:r>
                      <a:r>
                        <a:rPr lang="en-US" baseline="0" dirty="0"/>
                        <a:t> Words Model</a:t>
                      </a:r>
                      <a:endParaRPr lang="en-US" dirty="0"/>
                    </a:p>
                  </a:txBody>
                  <a:tcPr/>
                </a:tc>
                <a:tc>
                  <a:txBody>
                    <a:bodyPr/>
                    <a:lstStyle/>
                    <a:p>
                      <a:r>
                        <a:rPr lang="en-US" sz="1400" dirty="0">
                          <a:hlinkClick r:id="rId3"/>
                        </a:rPr>
                        <a:t>https://machinelearningmastery.com/gentle-introduction-bag-words-model/</a:t>
                      </a:r>
                      <a:r>
                        <a:rPr lang="en-US" sz="1400" dirty="0"/>
                        <a:t> </a:t>
                      </a:r>
                    </a:p>
                  </a:txBody>
                  <a:tcPr/>
                </a:tc>
                <a:extLst>
                  <a:ext uri="{0D108BD9-81ED-4DB2-BD59-A6C34878D82A}">
                    <a16:rowId xmlns:a16="http://schemas.microsoft.com/office/drawing/2014/main" val="10002"/>
                  </a:ext>
                </a:extLst>
              </a:tr>
              <a:tr h="370840">
                <a:tc>
                  <a:txBody>
                    <a:bodyPr/>
                    <a:lstStyle/>
                    <a:p>
                      <a:r>
                        <a:rPr lang="en-US" dirty="0"/>
                        <a:t>TF-IDF</a:t>
                      </a:r>
                    </a:p>
                  </a:txBody>
                  <a:tcPr/>
                </a:tc>
                <a:tc>
                  <a:txBody>
                    <a:bodyPr/>
                    <a:lstStyle/>
                    <a:p>
                      <a:r>
                        <a:rPr lang="en-US" sz="1400" dirty="0">
                          <a:hlinkClick r:id="rId4"/>
                        </a:rPr>
                        <a:t>https://stevenloria.com/tf-idf/</a:t>
                      </a:r>
                      <a:r>
                        <a:rPr lang="en-US" sz="1400" dirty="0"/>
                        <a:t> ,</a:t>
                      </a:r>
                      <a:br>
                        <a:rPr lang="en-US" sz="1400" dirty="0"/>
                      </a:br>
                      <a:r>
                        <a:rPr lang="en-US" sz="1400" dirty="0">
                          <a:hlinkClick r:id="rId5"/>
                        </a:rPr>
                        <a:t>http://blog.christianperone.com/2011/09/machine-learning-text-feature-extraction-tf-idf-part-i/</a:t>
                      </a:r>
                      <a:r>
                        <a:rPr lang="en-US" sz="1400" dirty="0"/>
                        <a:t>  ,</a:t>
                      </a:r>
                      <a:r>
                        <a:rPr lang="en-US" sz="1400" baseline="0" dirty="0"/>
                        <a:t> </a:t>
                      </a:r>
                      <a:r>
                        <a:rPr lang="en-US" sz="1400" dirty="0">
                          <a:hlinkClick r:id="rId6"/>
                        </a:rPr>
                        <a:t>http://aimotion.blogspot.com/2011/12/machine-learning-with-python-meeting-tf.html</a:t>
                      </a:r>
                      <a:r>
                        <a:rPr lang="en-US" sz="1400" dirty="0"/>
                        <a:t> </a:t>
                      </a:r>
                    </a:p>
                  </a:txBody>
                  <a:tcPr/>
                </a:tc>
                <a:extLst>
                  <a:ext uri="{0D108BD9-81ED-4DB2-BD59-A6C34878D82A}">
                    <a16:rowId xmlns:a16="http://schemas.microsoft.com/office/drawing/2014/main" val="10003"/>
                  </a:ext>
                </a:extLst>
              </a:tr>
              <a:tr h="370840">
                <a:tc>
                  <a:txBody>
                    <a:bodyPr/>
                    <a:lstStyle/>
                    <a:p>
                      <a:r>
                        <a:rPr lang="en-US" dirty="0"/>
                        <a:t>Stemming and Lemmatization </a:t>
                      </a:r>
                    </a:p>
                  </a:txBody>
                  <a:tcPr/>
                </a:tc>
                <a:tc>
                  <a:txBody>
                    <a:bodyPr/>
                    <a:lstStyle/>
                    <a:p>
                      <a:r>
                        <a:rPr lang="en-US" sz="1400" dirty="0">
                          <a:hlinkClick r:id="rId7"/>
                        </a:rPr>
                        <a:t>https://nlp.stanford.edu/IR-book/html/htmledition/stemming-and-lemmatization-1.html</a:t>
                      </a:r>
                      <a:r>
                        <a:rPr lang="en-US" sz="1400" dirty="0"/>
                        <a:t> </a:t>
                      </a:r>
                    </a:p>
                  </a:txBody>
                  <a:tcPr/>
                </a:tc>
                <a:extLst>
                  <a:ext uri="{0D108BD9-81ED-4DB2-BD59-A6C34878D82A}">
                    <a16:rowId xmlns:a16="http://schemas.microsoft.com/office/drawing/2014/main" val="10004"/>
                  </a:ext>
                </a:extLst>
              </a:tr>
              <a:tr h="370840">
                <a:tc>
                  <a:txBody>
                    <a:bodyPr/>
                    <a:lstStyle/>
                    <a:p>
                      <a:r>
                        <a:rPr lang="en-US" dirty="0"/>
                        <a:t>POS- Tagging</a:t>
                      </a:r>
                      <a:r>
                        <a:rPr lang="en-US" baseline="0" dirty="0"/>
                        <a:t>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hlinkClick r:id="rId8"/>
                        </a:rPr>
                        <a:t>https://nlpforhackers.io/training-pos-tagger/</a:t>
                      </a:r>
                      <a:r>
                        <a:rPr lang="en-US" sz="1400" dirty="0"/>
                        <a:t> ,</a:t>
                      </a:r>
                      <a:br>
                        <a:rPr lang="en-US" sz="1400" dirty="0"/>
                      </a:br>
                      <a:r>
                        <a:rPr lang="en-US" sz="1400" dirty="0">
                          <a:hlinkClick r:id="rId9"/>
                        </a:rPr>
                        <a:t>https://pythonprogramming.net/part-of-speech-tagging-nltk-tutorial/</a:t>
                      </a:r>
                      <a:r>
                        <a:rPr lang="en-US" sz="1400" dirty="0"/>
                        <a:t> ,</a:t>
                      </a:r>
                    </a:p>
                    <a:p>
                      <a:r>
                        <a:rPr lang="en-US" sz="1400" dirty="0">
                          <a:hlinkClick r:id="rId10"/>
                        </a:rPr>
                        <a:t>https://towardsdatascience.com/part-of-speech-tagging-with-hidden-markov-chain-models-e9fccc835c0e</a:t>
                      </a:r>
                      <a:r>
                        <a:rPr lang="en-US" sz="1400" dirty="0"/>
                        <a:t> ,</a:t>
                      </a:r>
                    </a:p>
                  </a:txBody>
                  <a:tcPr/>
                </a:tc>
                <a:extLst>
                  <a:ext uri="{0D108BD9-81ED-4DB2-BD59-A6C34878D82A}">
                    <a16:rowId xmlns:a16="http://schemas.microsoft.com/office/drawing/2014/main" val="10005"/>
                  </a:ext>
                </a:extLst>
              </a:tr>
              <a:tr h="370840">
                <a:tc>
                  <a:txBody>
                    <a:bodyPr/>
                    <a:lstStyle/>
                    <a:p>
                      <a:r>
                        <a:rPr lang="en-US" dirty="0"/>
                        <a:t>Parsing</a:t>
                      </a:r>
                    </a:p>
                  </a:txBody>
                  <a:tcPr/>
                </a:tc>
                <a:tc>
                  <a:txBody>
                    <a:bodyPr/>
                    <a:lstStyle/>
                    <a:p>
                      <a:r>
                        <a:rPr lang="en-US" sz="1400" dirty="0">
                          <a:hlinkClick r:id="rId11"/>
                        </a:rPr>
                        <a:t>https://www.commonlounge.com/discussion/1ef22e14f82444b090c8368f9444ba78</a:t>
                      </a:r>
                      <a:r>
                        <a:rPr lang="en-US" sz="1400" dirty="0"/>
                        <a:t> </a:t>
                      </a:r>
                    </a:p>
                  </a:txBody>
                  <a:tcPr/>
                </a:tc>
                <a:extLst>
                  <a:ext uri="{0D108BD9-81ED-4DB2-BD59-A6C34878D82A}">
                    <a16:rowId xmlns:a16="http://schemas.microsoft.com/office/drawing/2014/main" val="10006"/>
                  </a:ext>
                </a:extLst>
              </a:tr>
              <a:tr h="370840">
                <a:tc>
                  <a:txBody>
                    <a:bodyPr/>
                    <a:lstStyle/>
                    <a:p>
                      <a:r>
                        <a:rPr lang="en-US" dirty="0"/>
                        <a:t>Named Entity Recognition</a:t>
                      </a:r>
                    </a:p>
                  </a:txBody>
                  <a:tcPr/>
                </a:tc>
                <a:tc>
                  <a:txBody>
                    <a:bodyPr/>
                    <a:lstStyle/>
                    <a:p>
                      <a:r>
                        <a:rPr lang="en-US" sz="1400" dirty="0">
                          <a:hlinkClick r:id="rId12"/>
                        </a:rPr>
                        <a:t>https://www.commonlounge.com/discussion/d5abf44e9d09490b8653dd75feff760e</a:t>
                      </a:r>
                      <a:r>
                        <a:rPr lang="en-US" sz="1400" dirty="0"/>
                        <a:t> </a:t>
                      </a:r>
                    </a:p>
                  </a:txBody>
                  <a:tcPr/>
                </a:tc>
                <a:extLst>
                  <a:ext uri="{0D108BD9-81ED-4DB2-BD59-A6C34878D82A}">
                    <a16:rowId xmlns:a16="http://schemas.microsoft.com/office/drawing/2014/main" val="10007"/>
                  </a:ext>
                </a:extLst>
              </a:tr>
              <a:tr h="370840">
                <a:tc>
                  <a:txBody>
                    <a:bodyPr/>
                    <a:lstStyle/>
                    <a:p>
                      <a:r>
                        <a:rPr lang="en-US" dirty="0"/>
                        <a:t>Word</a:t>
                      </a:r>
                      <a:r>
                        <a:rPr lang="en-US" baseline="0" dirty="0"/>
                        <a:t> Net</a:t>
                      </a:r>
                      <a:endParaRPr lang="en-US" dirty="0"/>
                    </a:p>
                  </a:txBody>
                  <a:tcPr/>
                </a:tc>
                <a:tc>
                  <a:txBody>
                    <a:bodyPr/>
                    <a:lstStyle/>
                    <a:p>
                      <a:r>
                        <a:rPr lang="en-US" sz="1400" dirty="0">
                          <a:hlinkClick r:id="rId13"/>
                        </a:rPr>
                        <a:t>https://pythonprogramming.net/wordnet-nltk-tutorial/</a:t>
                      </a:r>
                      <a:r>
                        <a:rPr lang="en-US" sz="1400" dirty="0"/>
                        <a:t> </a:t>
                      </a:r>
                    </a:p>
                  </a:txBody>
                  <a:tcPr/>
                </a:tc>
                <a:extLst>
                  <a:ext uri="{0D108BD9-81ED-4DB2-BD59-A6C34878D82A}">
                    <a16:rowId xmlns:a16="http://schemas.microsoft.com/office/drawing/2014/main" val="10008"/>
                  </a:ext>
                </a:extLst>
              </a:tr>
              <a:tr h="370840">
                <a:tc>
                  <a:txBody>
                    <a:bodyPr/>
                    <a:lstStyle/>
                    <a:p>
                      <a:r>
                        <a:rPr lang="en-US" dirty="0"/>
                        <a:t>Concept Net</a:t>
                      </a:r>
                    </a:p>
                  </a:txBody>
                  <a:tcPr/>
                </a:tc>
                <a:tc>
                  <a:txBody>
                    <a:bodyPr/>
                    <a:lstStyle/>
                    <a:p>
                      <a:r>
                        <a:rPr lang="en-US" sz="1400" dirty="0">
                          <a:hlinkClick r:id="rId14"/>
                        </a:rPr>
                        <a:t>http://conceptnet.io/</a:t>
                      </a:r>
                      <a:r>
                        <a:rPr lang="en-US" sz="1400" dirty="0"/>
                        <a:t> ,</a:t>
                      </a:r>
                      <a:br>
                        <a:rPr lang="en-US" sz="1400" dirty="0"/>
                      </a:br>
                      <a:r>
                        <a:rPr lang="en-US" sz="1400" dirty="0">
                          <a:hlinkClick r:id="rId15"/>
                        </a:rPr>
                        <a:t>http://tomkdickinson.co.uk/2017/05/combining-wordnet-and-conceptnet-in-neo4j/</a:t>
                      </a:r>
                      <a:r>
                        <a:rPr lang="en-US" sz="1400" dirty="0"/>
                        <a:t> </a:t>
                      </a:r>
                    </a:p>
                  </a:txBody>
                  <a:tcPr/>
                </a:tc>
                <a:extLst>
                  <a:ext uri="{0D108BD9-81ED-4DB2-BD59-A6C34878D82A}">
                    <a16:rowId xmlns:a16="http://schemas.microsoft.com/office/drawing/2014/main" val="10009"/>
                  </a:ext>
                </a:extLst>
              </a:tr>
              <a:tr h="370840">
                <a:tc>
                  <a:txBody>
                    <a:bodyPr/>
                    <a:lstStyle/>
                    <a:p>
                      <a:r>
                        <a:rPr lang="en-US" dirty="0"/>
                        <a:t>Topic Modelling</a:t>
                      </a:r>
                    </a:p>
                  </a:txBody>
                  <a:tcPr/>
                </a:tc>
                <a:tc>
                  <a:txBody>
                    <a:bodyPr/>
                    <a:lstStyle/>
                    <a:p>
                      <a:r>
                        <a:rPr lang="en-US" sz="1400" dirty="0">
                          <a:hlinkClick r:id="rId16"/>
                        </a:rPr>
                        <a:t>https://www.youtube.com/watch?v=BuMu-bdoVrU</a:t>
                      </a:r>
                      <a:r>
                        <a:rPr lang="en-US" sz="1400" dirty="0"/>
                        <a:t> </a:t>
                      </a:r>
                    </a:p>
                  </a:txBody>
                  <a:tcPr/>
                </a:tc>
                <a:extLst>
                  <a:ext uri="{0D108BD9-81ED-4DB2-BD59-A6C34878D82A}">
                    <a16:rowId xmlns:a16="http://schemas.microsoft.com/office/drawing/2014/main" val="10010"/>
                  </a:ext>
                </a:extLst>
              </a:tr>
              <a:tr h="370840">
                <a:tc>
                  <a:txBody>
                    <a:bodyPr/>
                    <a:lstStyle/>
                    <a:p>
                      <a:r>
                        <a:rPr lang="en-US" dirty="0"/>
                        <a:t>Word2Vec</a:t>
                      </a:r>
                    </a:p>
                  </a:txBody>
                  <a:tcPr/>
                </a:tc>
                <a:tc>
                  <a:txBody>
                    <a:bodyPr/>
                    <a:lstStyle/>
                    <a:p>
                      <a:r>
                        <a:rPr lang="en-US" sz="1400" dirty="0">
                          <a:hlinkClick r:id="rId17"/>
                        </a:rPr>
                        <a:t>https://arxiv.org/pdf/1411.2738.pdf</a:t>
                      </a:r>
                      <a:r>
                        <a:rPr lang="en-US" sz="1400" dirty="0"/>
                        <a:t> , </a:t>
                      </a:r>
                    </a:p>
                    <a:p>
                      <a:r>
                        <a:rPr lang="en-US" sz="1400" dirty="0">
                          <a:hlinkClick r:id="rId18"/>
                        </a:rPr>
                        <a:t>http://mccormickml.com/2016/04/19/word2vec-tutorial-the-skip-gram-model/</a:t>
                      </a:r>
                      <a:r>
                        <a:rPr lang="en-US" sz="1400" baseline="0" dirty="0">
                          <a:hlinkClick r:id="rId18"/>
                        </a:rPr>
                        <a:t> </a:t>
                      </a:r>
                      <a:r>
                        <a:rPr lang="en-US" sz="1400" dirty="0">
                          <a:hlinkClick r:id="rId18"/>
                        </a:rPr>
                        <a:t>https://www.youtube.com/watch?v=TsEGsdVJjuA</a:t>
                      </a:r>
                      <a:r>
                        <a:rPr lang="en-US" sz="1400" dirty="0"/>
                        <a:t> </a:t>
                      </a: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47613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020672" y="245706"/>
            <a:ext cx="2951628" cy="509146"/>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dirty="0">
                <a:solidFill>
                  <a:schemeClr val="accent5"/>
                </a:solidFill>
                <a:latin typeface="Gill Sans MT" panose="020B0502020104020203" pitchFamily="34" charset="0"/>
              </a:rPr>
              <a:t>Appendix- NLP Tutorials</a:t>
            </a:r>
          </a:p>
        </p:txBody>
      </p:sp>
      <p:graphicFrame>
        <p:nvGraphicFramePr>
          <p:cNvPr id="2" name="Table 1"/>
          <p:cNvGraphicFramePr>
            <a:graphicFrameLocks noGrp="1"/>
          </p:cNvGraphicFramePr>
          <p:nvPr>
            <p:extLst>
              <p:ext uri="{D42A27DB-BD31-4B8C-83A1-F6EECF244321}">
                <p14:modId xmlns:p14="http://schemas.microsoft.com/office/powerpoint/2010/main" val="3543870427"/>
              </p:ext>
            </p:extLst>
          </p:nvPr>
        </p:nvGraphicFramePr>
        <p:xfrm>
          <a:off x="591670" y="907924"/>
          <a:ext cx="11322424" cy="3332480"/>
        </p:xfrm>
        <a:graphic>
          <a:graphicData uri="http://schemas.openxmlformats.org/drawingml/2006/table">
            <a:tbl>
              <a:tblPr firstRow="1" bandRow="1">
                <a:tableStyleId>{5C22544A-7EE6-4342-B048-85BDC9FD1C3A}</a:tableStyleId>
              </a:tblPr>
              <a:tblGrid>
                <a:gridCol w="5715001">
                  <a:extLst>
                    <a:ext uri="{9D8B030D-6E8A-4147-A177-3AD203B41FA5}">
                      <a16:colId xmlns:a16="http://schemas.microsoft.com/office/drawing/2014/main" val="20000"/>
                    </a:ext>
                  </a:extLst>
                </a:gridCol>
                <a:gridCol w="5607423">
                  <a:extLst>
                    <a:ext uri="{9D8B030D-6E8A-4147-A177-3AD203B41FA5}">
                      <a16:colId xmlns:a16="http://schemas.microsoft.com/office/drawing/2014/main" val="20001"/>
                    </a:ext>
                  </a:extLst>
                </a:gridCol>
              </a:tblGrid>
              <a:tr h="370840">
                <a:tc gridSpan="2">
                  <a:txBody>
                    <a:bodyPr/>
                    <a:lstStyle/>
                    <a:p>
                      <a:pPr algn="l"/>
                      <a:r>
                        <a:rPr lang="en-US" sz="1600" dirty="0">
                          <a:solidFill>
                            <a:schemeClr val="bg1"/>
                          </a:solidFill>
                        </a:rPr>
                        <a:t>                                                                                POPULAR VIDEO</a:t>
                      </a:r>
                      <a:r>
                        <a:rPr lang="en-US" sz="1600" baseline="0" dirty="0">
                          <a:solidFill>
                            <a:schemeClr val="bg1"/>
                          </a:solidFill>
                        </a:rPr>
                        <a:t>S AND ARTICLES</a:t>
                      </a:r>
                      <a:endParaRPr lang="en-US" sz="1600" dirty="0">
                        <a:solidFill>
                          <a:schemeClr val="bg1"/>
                        </a:solidFill>
                      </a:endParaRPr>
                    </a:p>
                  </a:txBody>
                  <a:tcPr/>
                </a:tc>
                <a:tc hMerge="1">
                  <a:txBody>
                    <a:bodyPr/>
                    <a:lstStyle/>
                    <a:p>
                      <a:pPr algn="l"/>
                      <a:endParaRPr lang="en-US" sz="1600" dirty="0"/>
                    </a:p>
                  </a:txBody>
                  <a:tcPr/>
                </a:tc>
                <a:extLst>
                  <a:ext uri="{0D108BD9-81ED-4DB2-BD59-A6C34878D82A}">
                    <a16:rowId xmlns:a16="http://schemas.microsoft.com/office/drawing/2014/main" val="10000"/>
                  </a:ext>
                </a:extLst>
              </a:tr>
              <a:tr h="370840">
                <a:tc>
                  <a:txBody>
                    <a:bodyPr/>
                    <a:lstStyle/>
                    <a:p>
                      <a:pPr algn="l"/>
                      <a:r>
                        <a:rPr lang="en-US" sz="1800" dirty="0">
                          <a:solidFill>
                            <a:schemeClr val="tx1"/>
                          </a:solidFill>
                        </a:rPr>
                        <a:t>Text</a:t>
                      </a:r>
                      <a:r>
                        <a:rPr lang="en-US" sz="1800" baseline="0" dirty="0">
                          <a:solidFill>
                            <a:schemeClr val="tx1"/>
                          </a:solidFill>
                        </a:rPr>
                        <a:t> mining (NLP) with Python – Implementation Tutorial</a:t>
                      </a:r>
                      <a:endParaRPr lang="en-US" sz="1800" dirty="0">
                        <a:solidFill>
                          <a:schemeClr val="tx1"/>
                        </a:solidFill>
                      </a:endParaRPr>
                    </a:p>
                  </a:txBody>
                  <a:tcPr/>
                </a:tc>
                <a:tc>
                  <a:txBody>
                    <a:bodyPr/>
                    <a:lstStyle/>
                    <a:p>
                      <a:pPr algn="l"/>
                      <a:r>
                        <a:rPr lang="en-US" sz="1400" dirty="0">
                          <a:hlinkClick r:id="rId2"/>
                        </a:rPr>
                        <a:t>https://nbviewer.jupyter.org/github/TiesdeKok/Python_NLP_Tutorial/blob/master/NLP_Notebook.ipynb</a:t>
                      </a:r>
                      <a:r>
                        <a:rPr lang="en-US" sz="1400" dirty="0"/>
                        <a:t> </a:t>
                      </a:r>
                    </a:p>
                  </a:txBody>
                  <a:tcPr/>
                </a:tc>
                <a:extLst>
                  <a:ext uri="{0D108BD9-81ED-4DB2-BD59-A6C34878D82A}">
                    <a16:rowId xmlns:a16="http://schemas.microsoft.com/office/drawing/2014/main" val="10001"/>
                  </a:ext>
                </a:extLst>
              </a:tr>
              <a:tr h="370840">
                <a:tc>
                  <a:txBody>
                    <a:bodyPr/>
                    <a:lstStyle/>
                    <a:p>
                      <a:pPr algn="l"/>
                      <a:r>
                        <a:rPr lang="en-US" sz="1800" dirty="0">
                          <a:solidFill>
                            <a:schemeClr val="tx1"/>
                          </a:solidFill>
                        </a:rPr>
                        <a:t>NLP Workshop – Concrete Solution to Real World Problem</a:t>
                      </a:r>
                    </a:p>
                  </a:txBody>
                  <a:tcPr/>
                </a:tc>
                <a:tc>
                  <a:txBody>
                    <a:bodyPr/>
                    <a:lstStyle/>
                    <a:p>
                      <a:pPr algn="l"/>
                      <a:r>
                        <a:rPr lang="en-US" sz="1400" dirty="0">
                          <a:hlinkClick r:id="rId3"/>
                        </a:rPr>
                        <a:t>https://github.com/hundredblocks/concrete_NLP_tutorial</a:t>
                      </a:r>
                      <a:r>
                        <a:rPr lang="en-US" sz="1400" dirty="0"/>
                        <a:t> </a:t>
                      </a:r>
                    </a:p>
                  </a:txBody>
                  <a:tcPr/>
                </a:tc>
                <a:extLst>
                  <a:ext uri="{0D108BD9-81ED-4DB2-BD59-A6C34878D82A}">
                    <a16:rowId xmlns:a16="http://schemas.microsoft.com/office/drawing/2014/main" val="10002"/>
                  </a:ext>
                </a:extLst>
              </a:tr>
              <a:tr h="370840">
                <a:tc>
                  <a:txBody>
                    <a:bodyPr/>
                    <a:lstStyle/>
                    <a:p>
                      <a:r>
                        <a:rPr lang="en-US" sz="1800" b="0" dirty="0">
                          <a:solidFill>
                            <a:schemeClr val="tx1"/>
                          </a:solidFill>
                        </a:rPr>
                        <a:t>NLP</a:t>
                      </a:r>
                      <a:r>
                        <a:rPr lang="en-US" sz="1800" b="0" baseline="0" dirty="0">
                          <a:solidFill>
                            <a:schemeClr val="tx1"/>
                          </a:solidFill>
                        </a:rPr>
                        <a:t> With Deep Learning – Stanford School OF Engineering</a:t>
                      </a:r>
                      <a:endParaRPr lang="en-US" sz="1800" b="0" dirty="0">
                        <a:solidFill>
                          <a:schemeClr val="tx1"/>
                        </a:solidFill>
                      </a:endParaRPr>
                    </a:p>
                  </a:txBody>
                  <a:tcPr/>
                </a:tc>
                <a:tc>
                  <a:txBody>
                    <a:bodyPr/>
                    <a:lstStyle/>
                    <a:p>
                      <a:r>
                        <a:rPr lang="en-US" sz="1400" b="0" dirty="0">
                          <a:hlinkClick r:id="rId4"/>
                        </a:rPr>
                        <a:t>https://www.youtube.com/watch?v=OQQ-W_63UgQ&amp;list=PL3FW7Lu3i5Jsnh1rnUwq_TcylNr7EkRe6</a:t>
                      </a:r>
                      <a:r>
                        <a:rPr lang="en-US" sz="1400" b="0" dirty="0"/>
                        <a:t> </a:t>
                      </a:r>
                    </a:p>
                  </a:txBody>
                  <a:tcPr/>
                </a:tc>
                <a:extLst>
                  <a:ext uri="{0D108BD9-81ED-4DB2-BD59-A6C34878D82A}">
                    <a16:rowId xmlns:a16="http://schemas.microsoft.com/office/drawing/2014/main" val="10003"/>
                  </a:ext>
                </a:extLst>
              </a:tr>
              <a:tr h="370840">
                <a:tc>
                  <a:txBody>
                    <a:bodyPr/>
                    <a:lstStyle/>
                    <a:p>
                      <a:pPr algn="l"/>
                      <a:r>
                        <a:rPr lang="en-US" sz="1800" dirty="0">
                          <a:solidFill>
                            <a:schemeClr val="tx1"/>
                          </a:solidFill>
                        </a:rPr>
                        <a:t>Compilation of 150  NLP and</a:t>
                      </a:r>
                      <a:r>
                        <a:rPr lang="en-US" sz="1800" baseline="0" dirty="0">
                          <a:solidFill>
                            <a:schemeClr val="tx1"/>
                          </a:solidFill>
                        </a:rPr>
                        <a:t> Python Tutorial</a:t>
                      </a:r>
                      <a:endParaRPr lang="en-US" sz="1800" dirty="0">
                        <a:solidFill>
                          <a:schemeClr val="tx1"/>
                        </a:solidFill>
                      </a:endParaRPr>
                    </a:p>
                  </a:txBody>
                  <a:tcPr/>
                </a:tc>
                <a:tc>
                  <a:txBody>
                    <a:bodyPr/>
                    <a:lstStyle/>
                    <a:p>
                      <a:pPr algn="l"/>
                      <a:r>
                        <a:rPr lang="en-US" sz="1400" dirty="0">
                          <a:hlinkClick r:id="rId5"/>
                        </a:rPr>
                        <a:t>https://medium.com/machine-learning-in-practice/over-150-of-the-best-machine-learning-nlp-and-python-tutorials-ive-found-ffce2939bd78</a:t>
                      </a:r>
                      <a:r>
                        <a:rPr lang="en-US" sz="1400" dirty="0"/>
                        <a:t> </a:t>
                      </a:r>
                    </a:p>
                  </a:txBody>
                  <a:tcPr/>
                </a:tc>
                <a:extLst>
                  <a:ext uri="{0D108BD9-81ED-4DB2-BD59-A6C34878D82A}">
                    <a16:rowId xmlns:a16="http://schemas.microsoft.com/office/drawing/2014/main" val="10004"/>
                  </a:ext>
                </a:extLst>
              </a:tr>
              <a:tr h="370840">
                <a:tc>
                  <a:txBody>
                    <a:bodyPr/>
                    <a:lstStyle/>
                    <a:p>
                      <a:pPr algn="l"/>
                      <a:r>
                        <a:rPr lang="en-US" sz="1800" dirty="0">
                          <a:solidFill>
                            <a:schemeClr val="tx1"/>
                          </a:solidFill>
                        </a:rPr>
                        <a:t>Step</a:t>
                      </a:r>
                      <a:r>
                        <a:rPr lang="en-US" sz="1800" baseline="0" dirty="0">
                          <a:solidFill>
                            <a:schemeClr val="tx1"/>
                          </a:solidFill>
                        </a:rPr>
                        <a:t> by Step Guide </a:t>
                      </a:r>
                      <a:endParaRPr lang="en-US" sz="1800" dirty="0">
                        <a:solidFill>
                          <a:schemeClr val="tx1"/>
                        </a:solidFill>
                      </a:endParaRPr>
                    </a:p>
                  </a:txBody>
                  <a:tcPr/>
                </a:tc>
                <a:tc>
                  <a:txBody>
                    <a:bodyPr/>
                    <a:lstStyle/>
                    <a:p>
                      <a:pPr algn="l"/>
                      <a:r>
                        <a:rPr lang="en-US" sz="1400" dirty="0">
                          <a:hlinkClick r:id="rId6"/>
                        </a:rPr>
                        <a:t>https://blog.insightdatascience.com/how-to-solve-90-of-nlp-problems-a-step-by-step-guide-fda605278e4e</a:t>
                      </a:r>
                      <a:r>
                        <a:rPr lang="en-US" sz="1400" dirty="0"/>
                        <a:t> </a:t>
                      </a:r>
                    </a:p>
                  </a:txBody>
                  <a:tcPr/>
                </a:tc>
                <a:extLst>
                  <a:ext uri="{0D108BD9-81ED-4DB2-BD59-A6C34878D82A}">
                    <a16:rowId xmlns:a16="http://schemas.microsoft.com/office/drawing/2014/main" val="10005"/>
                  </a:ext>
                </a:extLst>
              </a:tr>
              <a:tr h="370840">
                <a:tc>
                  <a:txBody>
                    <a:bodyPr/>
                    <a:lstStyle/>
                    <a:p>
                      <a:pPr algn="l"/>
                      <a:r>
                        <a:rPr lang="en-US" sz="1800" dirty="0">
                          <a:solidFill>
                            <a:schemeClr val="tx1"/>
                          </a:solidFill>
                        </a:rPr>
                        <a:t>Ultimate Guide to Understand and Implement</a:t>
                      </a:r>
                      <a:r>
                        <a:rPr lang="en-US" sz="1800" baseline="0" dirty="0">
                          <a:solidFill>
                            <a:schemeClr val="tx1"/>
                          </a:solidFill>
                        </a:rPr>
                        <a:t> NLP </a:t>
                      </a:r>
                      <a:endParaRPr lang="en-US" sz="1800" dirty="0">
                        <a:solidFill>
                          <a:schemeClr val="tx1"/>
                        </a:solidFill>
                      </a:endParaRPr>
                    </a:p>
                  </a:txBody>
                  <a:tcPr/>
                </a:tc>
                <a:tc>
                  <a:txBody>
                    <a:bodyPr/>
                    <a:lstStyle/>
                    <a:p>
                      <a:pPr algn="l"/>
                      <a:r>
                        <a:rPr lang="en-US" sz="1400" dirty="0">
                          <a:hlinkClick r:id="rId7"/>
                        </a:rPr>
                        <a:t>https://www.analyticsvidhya.com/blog/2017/01/ultimate-guide-to-understand-implement-natural-language-processing-codes-in-python/</a:t>
                      </a:r>
                      <a:r>
                        <a:rPr lang="en-US" sz="1400" dirty="0"/>
                        <a:t> </a:t>
                      </a:r>
                    </a:p>
                  </a:txBody>
                  <a:tcPr/>
                </a:tc>
                <a:extLst>
                  <a:ext uri="{0D108BD9-81ED-4DB2-BD59-A6C34878D82A}">
                    <a16:rowId xmlns:a16="http://schemas.microsoft.com/office/drawing/2014/main" val="10006"/>
                  </a:ext>
                </a:extLst>
              </a:tr>
            </a:tbl>
          </a:graphicData>
        </a:graphic>
      </p:graphicFrame>
      <p:sp>
        <p:nvSpPr>
          <p:cNvPr id="5" name="TextBox 4">
            <a:extLst>
              <a:ext uri="{FF2B5EF4-FFF2-40B4-BE49-F238E27FC236}">
                <a16:creationId xmlns:a16="http://schemas.microsoft.com/office/drawing/2014/main" id="{B4F59DF6-B536-463C-8649-62B0D0957DD7}"/>
              </a:ext>
            </a:extLst>
          </p:cNvPr>
          <p:cNvSpPr txBox="1"/>
          <p:nvPr/>
        </p:nvSpPr>
        <p:spPr>
          <a:xfrm>
            <a:off x="3132754" y="5138448"/>
            <a:ext cx="6097554" cy="923330"/>
          </a:xfrm>
          <a:prstGeom prst="rect">
            <a:avLst/>
          </a:prstGeom>
          <a:noFill/>
        </p:spPr>
        <p:txBody>
          <a:bodyPr wrap="square">
            <a:spAutoFit/>
          </a:bodyPr>
          <a:lstStyle/>
          <a:p>
            <a:r>
              <a:rPr lang="en-IN" dirty="0">
                <a:hlinkClick r:id="rId8"/>
              </a:rPr>
              <a:t>https://paperswithcode.com/area/natural-language-processing</a:t>
            </a:r>
            <a:endParaRPr lang="en-IN" dirty="0"/>
          </a:p>
          <a:p>
            <a:r>
              <a:rPr lang="en-IN" dirty="0">
                <a:hlinkClick r:id="rId9"/>
              </a:rPr>
              <a:t>http://nlpprogress.com/</a:t>
            </a:r>
            <a:endParaRPr lang="en-IN" dirty="0"/>
          </a:p>
          <a:p>
            <a:endParaRPr lang="en-IN" dirty="0"/>
          </a:p>
        </p:txBody>
      </p:sp>
    </p:spTree>
    <p:extLst>
      <p:ext uri="{BB962C8B-B14F-4D97-AF65-F5344CB8AC3E}">
        <p14:creationId xmlns:p14="http://schemas.microsoft.com/office/powerpoint/2010/main" val="2485816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740049" y="2819882"/>
            <a:ext cx="9193696" cy="1562647"/>
          </a:xfrm>
          <a:prstGeom prst="rect">
            <a:avLst/>
          </a:prstGeom>
        </p:spPr>
        <p:txBody>
          <a:bodyPr vert="horz" lIns="121920" tIns="60960" rIns="121920" bIns="6096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en-IN" sz="5333" dirty="0">
                <a:latin typeface="Proxima Nova Light" panose="02000506030000020004" pitchFamily="2" charset="77"/>
              </a:rPr>
              <a:t>Thank You!</a:t>
            </a: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09827" y="0"/>
            <a:ext cx="1808723" cy="2103309"/>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542814" y="954717"/>
            <a:ext cx="3470975" cy="1748161"/>
          </a:xfrm>
          <a:prstGeom prst="rect">
            <a:avLst/>
          </a:prstGeom>
        </p:spPr>
        <p:txBody>
          <a:bodyPr vert="horz" lIns="121920" tIns="60960" rIns="121920" bIns="6096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solidFill>
                <a:schemeClr val="bg1"/>
              </a:solidFill>
            </a:endParaRPr>
          </a:p>
          <a:p>
            <a:r>
              <a:rPr lang="en-US" sz="1867" i="1" dirty="0"/>
              <a:t>    #LifeKoKaroLift</a:t>
            </a:r>
          </a:p>
        </p:txBody>
      </p:sp>
      <p:sp>
        <p:nvSpPr>
          <p:cNvPr id="2" name="Date Placeholder 1"/>
          <p:cNvSpPr>
            <a:spLocks noGrp="1"/>
          </p:cNvSpPr>
          <p:nvPr>
            <p:ph type="dt" sz="half" idx="10"/>
          </p:nvPr>
        </p:nvSpPr>
        <p:spPr/>
        <p:txBody>
          <a:bodyPr/>
          <a:lstStyle/>
          <a:p>
            <a:fld id="{05F9FE4C-6887-C742-8AA6-90375168B633}" type="datetime1">
              <a:rPr lang="en-IN" smtClean="0"/>
              <a:t>18-04-2021</a:t>
            </a:fld>
            <a:endParaRPr lang="en-IN" dirty="0"/>
          </a:p>
        </p:txBody>
      </p:sp>
      <p:sp>
        <p:nvSpPr>
          <p:cNvPr id="3" name="Slide Number Placeholder 2"/>
          <p:cNvSpPr>
            <a:spLocks noGrp="1"/>
          </p:cNvSpPr>
          <p:nvPr>
            <p:ph type="sldNum" sz="quarter" idx="12"/>
          </p:nvPr>
        </p:nvSpPr>
        <p:spPr>
          <a:xfrm>
            <a:off x="8738227" y="6022620"/>
            <a:ext cx="2743200" cy="365125"/>
          </a:xfrm>
        </p:spPr>
        <p:txBody>
          <a:bodyPr/>
          <a:lstStyle/>
          <a:p>
            <a:r>
              <a:rPr lang="en-IN" dirty="0"/>
              <a:t>21</a:t>
            </a:r>
          </a:p>
        </p:txBody>
      </p:sp>
    </p:spTree>
    <p:extLst>
      <p:ext uri="{BB962C8B-B14F-4D97-AF65-F5344CB8AC3E}">
        <p14:creationId xmlns:p14="http://schemas.microsoft.com/office/powerpoint/2010/main" val="1885528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99394" y="2120648"/>
            <a:ext cx="8079475" cy="4062651"/>
          </a:xfrm>
          <a:prstGeom prst="rect">
            <a:avLst/>
          </a:prstGeom>
          <a:ln>
            <a:solidFill>
              <a:schemeClr val="tx1"/>
            </a:solidFill>
          </a:ln>
        </p:spPr>
        <p:txBody>
          <a:bodyPr wrap="square">
            <a:spAutoFit/>
          </a:bodyPr>
          <a:lstStyle/>
          <a:p>
            <a:r>
              <a:rPr lang="en-US" altLang="en-US" dirty="0">
                <a:solidFill>
                  <a:srgbClr val="0070C0"/>
                </a:solidFill>
                <a:latin typeface="Monaco" pitchFamily="-84" charset="0"/>
                <a:ea typeface="MS PGothic" panose="020B0600070205080204" pitchFamily="34" charset="-128"/>
                <a:sym typeface="Monaco" pitchFamily="-84" charset="0"/>
              </a:rPr>
              <a:t>^        		Matches the beginning of a line</a:t>
            </a:r>
          </a:p>
          <a:p>
            <a:r>
              <a:rPr lang="en-US" altLang="en-US" dirty="0">
                <a:solidFill>
                  <a:srgbClr val="0070C0"/>
                </a:solidFill>
                <a:latin typeface="Monaco" pitchFamily="-84" charset="0"/>
                <a:ea typeface="MS PGothic" panose="020B0600070205080204" pitchFamily="34" charset="-128"/>
                <a:sym typeface="Monaco" pitchFamily="-84" charset="0"/>
              </a:rPr>
              <a:t>$        		Matches the end of the line</a:t>
            </a:r>
          </a:p>
          <a:p>
            <a:r>
              <a:rPr lang="en-US" altLang="en-US" dirty="0">
                <a:solidFill>
                  <a:srgbClr val="0070C0"/>
                </a:solidFill>
                <a:latin typeface="Monaco" pitchFamily="-84" charset="0"/>
                <a:ea typeface="MS PGothic" panose="020B0600070205080204" pitchFamily="34" charset="-128"/>
                <a:sym typeface="Monaco" pitchFamily="-84" charset="0"/>
              </a:rPr>
              <a:t>.        		Matches any character</a:t>
            </a:r>
          </a:p>
          <a:p>
            <a:r>
              <a:rPr lang="en-US" altLang="en-US" dirty="0">
                <a:solidFill>
                  <a:srgbClr val="0070C0"/>
                </a:solidFill>
                <a:latin typeface="Monaco" pitchFamily="-84" charset="0"/>
                <a:ea typeface="MS PGothic" panose="020B0600070205080204" pitchFamily="34" charset="-128"/>
                <a:sym typeface="Monaco" pitchFamily="-84" charset="0"/>
              </a:rPr>
              <a:t>\s       		Matches whitespace</a:t>
            </a:r>
          </a:p>
          <a:p>
            <a:r>
              <a:rPr lang="en-US" altLang="en-US" dirty="0">
                <a:solidFill>
                  <a:srgbClr val="0070C0"/>
                </a:solidFill>
                <a:latin typeface="Monaco" pitchFamily="-84" charset="0"/>
                <a:ea typeface="MS PGothic" panose="020B0600070205080204" pitchFamily="34" charset="-128"/>
                <a:sym typeface="Monaco" pitchFamily="-84" charset="0"/>
              </a:rPr>
              <a:t>\S       		Matches any non-whitespace character</a:t>
            </a:r>
          </a:p>
          <a:p>
            <a:r>
              <a:rPr lang="en-US" altLang="en-US" dirty="0">
                <a:solidFill>
                  <a:srgbClr val="0070C0"/>
                </a:solidFill>
                <a:latin typeface="Monaco" pitchFamily="-84" charset="0"/>
                <a:ea typeface="MS PGothic" panose="020B0600070205080204" pitchFamily="34" charset="-128"/>
                <a:sym typeface="Monaco" pitchFamily="-84" charset="0"/>
              </a:rPr>
              <a:t>*        		Repeats a character zero or more times</a:t>
            </a:r>
          </a:p>
          <a:p>
            <a:r>
              <a:rPr lang="en-US" altLang="en-US" dirty="0">
                <a:solidFill>
                  <a:srgbClr val="0070C0"/>
                </a:solidFill>
                <a:latin typeface="Monaco" pitchFamily="-84" charset="0"/>
                <a:ea typeface="MS PGothic" panose="020B0600070205080204" pitchFamily="34" charset="-128"/>
                <a:sym typeface="Monaco" pitchFamily="-84" charset="0"/>
              </a:rPr>
              <a:t>*?       		Repeats a character zero or more times (non-greedy)</a:t>
            </a:r>
          </a:p>
          <a:p>
            <a:r>
              <a:rPr lang="en-US" altLang="en-US" dirty="0">
                <a:solidFill>
                  <a:srgbClr val="0070C0"/>
                </a:solidFill>
                <a:latin typeface="Monaco" pitchFamily="-84" charset="0"/>
                <a:ea typeface="MS PGothic" panose="020B0600070205080204" pitchFamily="34" charset="-128"/>
                <a:sym typeface="Monaco" pitchFamily="-84" charset="0"/>
              </a:rPr>
              <a:t>+        		Repeats a character one or more times</a:t>
            </a:r>
          </a:p>
          <a:p>
            <a:r>
              <a:rPr lang="en-US" altLang="en-US" dirty="0">
                <a:solidFill>
                  <a:srgbClr val="0070C0"/>
                </a:solidFill>
                <a:latin typeface="Monaco" pitchFamily="-84" charset="0"/>
                <a:ea typeface="MS PGothic" panose="020B0600070205080204" pitchFamily="34" charset="-128"/>
                <a:sym typeface="Monaco" pitchFamily="-84" charset="0"/>
              </a:rPr>
              <a:t>+?       		Repeats a character one or more times (non-greedy)</a:t>
            </a:r>
          </a:p>
          <a:p>
            <a:r>
              <a:rPr lang="en-US" altLang="en-US" dirty="0">
                <a:solidFill>
                  <a:srgbClr val="0070C0"/>
                </a:solidFill>
                <a:latin typeface="Monaco" pitchFamily="-84" charset="0"/>
                <a:ea typeface="MS PGothic" panose="020B0600070205080204" pitchFamily="34" charset="-128"/>
                <a:sym typeface="Monaco" pitchFamily="-84" charset="0"/>
              </a:rPr>
              <a:t>[aeiou]  		Matches a single character in the listed set</a:t>
            </a:r>
          </a:p>
          <a:p>
            <a:r>
              <a:rPr lang="en-US" altLang="en-US" dirty="0">
                <a:solidFill>
                  <a:srgbClr val="0070C0"/>
                </a:solidFill>
                <a:latin typeface="Monaco" pitchFamily="-84" charset="0"/>
                <a:ea typeface="MS PGothic" panose="020B0600070205080204" pitchFamily="34" charset="-128"/>
                <a:sym typeface="Monaco" pitchFamily="-84" charset="0"/>
              </a:rPr>
              <a:t>[^XYZ]   		Matches a single character not in the listed set</a:t>
            </a:r>
          </a:p>
          <a:p>
            <a:r>
              <a:rPr lang="en-US" altLang="en-US" dirty="0">
                <a:solidFill>
                  <a:srgbClr val="0070C0"/>
                </a:solidFill>
                <a:latin typeface="Monaco" pitchFamily="-84" charset="0"/>
                <a:ea typeface="MS PGothic" panose="020B0600070205080204" pitchFamily="34" charset="-128"/>
                <a:sym typeface="Monaco" pitchFamily="-84" charset="0"/>
              </a:rPr>
              <a:t>[a-z0-9] 		The set of characters can include a range</a:t>
            </a:r>
          </a:p>
          <a:p>
            <a:r>
              <a:rPr lang="en-US" altLang="en-US" dirty="0">
                <a:solidFill>
                  <a:srgbClr val="0070C0"/>
                </a:solidFill>
                <a:latin typeface="Monaco" pitchFamily="-84" charset="0"/>
                <a:ea typeface="MS PGothic" panose="020B0600070205080204" pitchFamily="34" charset="-128"/>
                <a:sym typeface="Monaco" pitchFamily="-84" charset="0"/>
              </a:rPr>
              <a:t>(        		Indicates where string extraction is to start</a:t>
            </a:r>
          </a:p>
          <a:p>
            <a:r>
              <a:rPr lang="en-US" altLang="en-US" dirty="0">
                <a:solidFill>
                  <a:srgbClr val="0070C0"/>
                </a:solidFill>
                <a:latin typeface="Monaco" pitchFamily="-84" charset="0"/>
                <a:ea typeface="MS PGothic" panose="020B0600070205080204" pitchFamily="34" charset="-128"/>
                <a:sym typeface="Monaco" pitchFamily="-84" charset="0"/>
              </a:rPr>
              <a:t>)        		Indicates where string extraction is to end</a:t>
            </a:r>
          </a:p>
        </p:txBody>
      </p:sp>
      <p:sp>
        <p:nvSpPr>
          <p:cNvPr id="5" name="TextBox 4"/>
          <p:cNvSpPr txBox="1"/>
          <p:nvPr/>
        </p:nvSpPr>
        <p:spPr>
          <a:xfrm flipH="1">
            <a:off x="4565171" y="1443146"/>
            <a:ext cx="2947919"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a:latin typeface="Gill Sans MT" panose="020B0502020104020203" pitchFamily="34" charset="0"/>
              </a:rPr>
              <a:t>Common Regex Patterns</a:t>
            </a:r>
          </a:p>
        </p:txBody>
      </p:sp>
      <p:sp>
        <p:nvSpPr>
          <p:cNvPr id="7" name="Title 6">
            <a:extLst>
              <a:ext uri="{FF2B5EF4-FFF2-40B4-BE49-F238E27FC236}">
                <a16:creationId xmlns:a16="http://schemas.microsoft.com/office/drawing/2014/main" id="{008A4208-6025-47FD-ADF5-C0E4E74C0FAD}"/>
              </a:ext>
            </a:extLst>
          </p:cNvPr>
          <p:cNvSpPr>
            <a:spLocks noGrp="1"/>
          </p:cNvSpPr>
          <p:nvPr>
            <p:ph type="title"/>
          </p:nvPr>
        </p:nvSpPr>
        <p:spPr/>
        <p:txBody>
          <a:bodyPr/>
          <a:lstStyle/>
          <a:p>
            <a:r>
              <a:rPr lang="en-IN" dirty="0"/>
              <a:t>REGEX</a:t>
            </a:r>
          </a:p>
        </p:txBody>
      </p:sp>
    </p:spTree>
    <p:extLst>
      <p:ext uri="{BB962C8B-B14F-4D97-AF65-F5344CB8AC3E}">
        <p14:creationId xmlns:p14="http://schemas.microsoft.com/office/powerpoint/2010/main" val="1762819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60417C-1699-43CF-9007-B6CF145DC444}"/>
              </a:ext>
            </a:extLst>
          </p:cNvPr>
          <p:cNvSpPr/>
          <p:nvPr/>
        </p:nvSpPr>
        <p:spPr>
          <a:xfrm>
            <a:off x="615672" y="1121472"/>
            <a:ext cx="10975314" cy="1477328"/>
          </a:xfrm>
          <a:prstGeom prst="rect">
            <a:avLst/>
          </a:prstGeom>
        </p:spPr>
        <p:txBody>
          <a:bodyPr wrap="square">
            <a:spAutoFit/>
          </a:bodyPr>
          <a:lstStyle/>
          <a:p>
            <a:pPr marL="285750" indent="-285750" fontAlgn="base">
              <a:buFont typeface="Arial" panose="020B0604020202020204" pitchFamily="34" charset="0"/>
              <a:buChar char="•"/>
            </a:pPr>
            <a:r>
              <a:rPr lang="en-US" dirty="0">
                <a:latin typeface="Gill Sans MT" panose="020B0502020104020203" pitchFamily="34" charset="0"/>
              </a:rPr>
              <a:t>A bag-of-words model, or BOW for short, is a way of extracting features from text for use in modeling, such as with machine learning algorithms.</a:t>
            </a:r>
          </a:p>
          <a:p>
            <a:pPr marL="285750" indent="-285750" fontAlgn="base">
              <a:buFont typeface="Arial" panose="020B0604020202020204" pitchFamily="34" charset="0"/>
              <a:buChar char="•"/>
            </a:pPr>
            <a:r>
              <a:rPr lang="en-US" dirty="0">
                <a:latin typeface="Gill Sans MT" panose="020B0502020104020203" pitchFamily="34" charset="0"/>
              </a:rPr>
              <a:t>The approach is very simple and flexible, and can be used in a myriad of ways for extracting features from documents.</a:t>
            </a:r>
          </a:p>
          <a:p>
            <a:pPr marL="285750" indent="-285750" fontAlgn="base">
              <a:buFont typeface="Arial" panose="020B0604020202020204" pitchFamily="34" charset="0"/>
              <a:buChar char="•"/>
            </a:pPr>
            <a:r>
              <a:rPr lang="en-US" dirty="0">
                <a:latin typeface="Gill Sans MT" panose="020B0502020104020203" pitchFamily="34" charset="0"/>
              </a:rPr>
              <a:t>A bag-of-words is a representation of text that describes the occurrence of words within a document. </a:t>
            </a:r>
          </a:p>
        </p:txBody>
      </p:sp>
      <p:sp>
        <p:nvSpPr>
          <p:cNvPr id="2" name="Rectangle 1"/>
          <p:cNvSpPr/>
          <p:nvPr/>
        </p:nvSpPr>
        <p:spPr>
          <a:xfrm>
            <a:off x="615672" y="4429690"/>
            <a:ext cx="10975314" cy="1754326"/>
          </a:xfrm>
          <a:prstGeom prst="rect">
            <a:avLst/>
          </a:prstGeom>
        </p:spPr>
        <p:txBody>
          <a:bodyPr wrap="square">
            <a:spAutoFit/>
          </a:bodyPr>
          <a:lstStyle/>
          <a:p>
            <a:pPr marL="285750" indent="-285750" fontAlgn="base">
              <a:buFont typeface="Arial" panose="020B0604020202020204" pitchFamily="34" charset="0"/>
              <a:buChar char="•"/>
            </a:pPr>
            <a:r>
              <a:rPr lang="en-US" dirty="0"/>
              <a:t>Unique Words (Bag of words)    =      [“it”, “was”, “the”, “best”, “of”, “times”, “worst”]</a:t>
            </a:r>
          </a:p>
          <a:p>
            <a:pPr fontAlgn="base"/>
            <a:endParaRPr lang="en-US" dirty="0"/>
          </a:p>
          <a:p>
            <a:pPr marL="285750" indent="-285750" fontAlgn="base">
              <a:buFont typeface="Arial" panose="020B0604020202020204" pitchFamily="34" charset="0"/>
              <a:buChar char="•"/>
            </a:pPr>
            <a:r>
              <a:rPr lang="en-US" dirty="0"/>
              <a:t>Representations: </a:t>
            </a:r>
          </a:p>
          <a:p>
            <a:pPr marL="285750" indent="-285750" fontAlgn="base">
              <a:buFont typeface="Arial" panose="020B0604020202020204" pitchFamily="34" charset="0"/>
              <a:buChar char="•"/>
            </a:pPr>
            <a:endParaRPr lang="en-US" dirty="0"/>
          </a:p>
          <a:p>
            <a:pPr marL="742950" lvl="1" indent="-285750" fontAlgn="base">
              <a:buFont typeface="Wingdings" panose="05000000000000000000" pitchFamily="2" charset="2"/>
              <a:buChar char="Ø"/>
            </a:pPr>
            <a:r>
              <a:rPr lang="en-US" dirty="0">
                <a:solidFill>
                  <a:srgbClr val="000000"/>
                </a:solidFill>
                <a:latin typeface="inherit"/>
              </a:rPr>
              <a:t>"it was the best of times" = [1,1,1,1,1,1,0]</a:t>
            </a:r>
          </a:p>
          <a:p>
            <a:pPr marL="742950" lvl="1" indent="-285750" fontAlgn="base">
              <a:buFont typeface="Wingdings" panose="05000000000000000000" pitchFamily="2" charset="2"/>
              <a:buChar char="Ø"/>
            </a:pPr>
            <a:r>
              <a:rPr lang="en-US" dirty="0">
                <a:solidFill>
                  <a:srgbClr val="000000"/>
                </a:solidFill>
                <a:latin typeface="inherit"/>
              </a:rPr>
              <a:t>"it was the worst of times" =[1,1,1,0,1,1,1]</a:t>
            </a:r>
            <a:endParaRPr lang="en-US" dirty="0"/>
          </a:p>
        </p:txBody>
      </p:sp>
      <p:sp>
        <p:nvSpPr>
          <p:cNvPr id="5" name="Rectangle 4">
            <a:extLst>
              <a:ext uri="{FF2B5EF4-FFF2-40B4-BE49-F238E27FC236}">
                <a16:creationId xmlns:a16="http://schemas.microsoft.com/office/drawing/2014/main" id="{1B521074-EC5D-44AA-9B0F-0CBCBA5AAD0A}"/>
              </a:ext>
            </a:extLst>
          </p:cNvPr>
          <p:cNvSpPr/>
          <p:nvPr/>
        </p:nvSpPr>
        <p:spPr>
          <a:xfrm>
            <a:off x="3980960" y="2884850"/>
            <a:ext cx="3875153" cy="67103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chemeClr val="tx2">
                    <a:lumMod val="75000"/>
                  </a:schemeClr>
                </a:solidFill>
                <a:latin typeface="Gill Sans MT" panose="020B0502020104020203" pitchFamily="34" charset="0"/>
              </a:rPr>
              <a:t>Sentence 1 :  It was the best of times.</a:t>
            </a:r>
          </a:p>
          <a:p>
            <a:r>
              <a:rPr lang="en-US" dirty="0">
                <a:solidFill>
                  <a:schemeClr val="tx2">
                    <a:lumMod val="75000"/>
                  </a:schemeClr>
                </a:solidFill>
                <a:latin typeface="Gill Sans MT" panose="020B0502020104020203" pitchFamily="34" charset="0"/>
              </a:rPr>
              <a:t>Sentence 2 :  It was the worst of times.</a:t>
            </a:r>
          </a:p>
        </p:txBody>
      </p:sp>
      <p:sp>
        <p:nvSpPr>
          <p:cNvPr id="6" name="TextBox 5"/>
          <p:cNvSpPr txBox="1"/>
          <p:nvPr/>
        </p:nvSpPr>
        <p:spPr>
          <a:xfrm flipH="1">
            <a:off x="1055651" y="3035702"/>
            <a:ext cx="1127989"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a:latin typeface="Gill Sans MT" panose="020B0502020104020203" pitchFamily="34" charset="0"/>
              </a:rPr>
              <a:t>Example</a:t>
            </a:r>
          </a:p>
        </p:txBody>
      </p:sp>
      <p:sp>
        <p:nvSpPr>
          <p:cNvPr id="10" name="Title 9">
            <a:extLst>
              <a:ext uri="{FF2B5EF4-FFF2-40B4-BE49-F238E27FC236}">
                <a16:creationId xmlns:a16="http://schemas.microsoft.com/office/drawing/2014/main" id="{88615D18-17C9-467D-9702-F0FA1C6B66EF}"/>
              </a:ext>
            </a:extLst>
          </p:cNvPr>
          <p:cNvSpPr>
            <a:spLocks noGrp="1"/>
          </p:cNvSpPr>
          <p:nvPr>
            <p:ph type="title"/>
          </p:nvPr>
        </p:nvSpPr>
        <p:spPr/>
        <p:txBody>
          <a:bodyPr/>
          <a:lstStyle/>
          <a:p>
            <a:r>
              <a:rPr lang="en-IN" dirty="0"/>
              <a:t>BAG OF WORDS</a:t>
            </a:r>
          </a:p>
        </p:txBody>
      </p:sp>
    </p:spTree>
    <p:extLst>
      <p:ext uri="{BB962C8B-B14F-4D97-AF65-F5344CB8AC3E}">
        <p14:creationId xmlns:p14="http://schemas.microsoft.com/office/powerpoint/2010/main" val="1463099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7D6E6-B71F-4BF4-9A1C-42E85C1886CC}"/>
              </a:ext>
            </a:extLst>
          </p:cNvPr>
          <p:cNvSpPr>
            <a:spLocks noGrp="1"/>
          </p:cNvSpPr>
          <p:nvPr>
            <p:ph type="title"/>
          </p:nvPr>
        </p:nvSpPr>
        <p:spPr>
          <a:xfrm>
            <a:off x="422239" y="162622"/>
            <a:ext cx="9776635" cy="510085"/>
          </a:xfrm>
        </p:spPr>
        <p:txBody>
          <a:bodyPr/>
          <a:lstStyle/>
          <a:p>
            <a:r>
              <a:rPr lang="en-US" dirty="0"/>
              <a:t>Drawbacks of BOW</a:t>
            </a:r>
            <a:endParaRPr lang="en-IN" dirty="0"/>
          </a:p>
        </p:txBody>
      </p:sp>
      <p:sp>
        <p:nvSpPr>
          <p:cNvPr id="6" name="TextBox 5">
            <a:extLst>
              <a:ext uri="{FF2B5EF4-FFF2-40B4-BE49-F238E27FC236}">
                <a16:creationId xmlns:a16="http://schemas.microsoft.com/office/drawing/2014/main" id="{7DD6F630-1845-4F93-8DD5-EAE6A0B7F26D}"/>
              </a:ext>
            </a:extLst>
          </p:cNvPr>
          <p:cNvSpPr txBox="1"/>
          <p:nvPr/>
        </p:nvSpPr>
        <p:spPr>
          <a:xfrm>
            <a:off x="609600" y="1590247"/>
            <a:ext cx="7288696" cy="3540200"/>
          </a:xfrm>
          <a:prstGeom prst="rect">
            <a:avLst/>
          </a:prstGeom>
          <a:noFill/>
        </p:spPr>
        <p:txBody>
          <a:bodyPr wrap="square">
            <a:spAutoFit/>
          </a:bodyPr>
          <a:lstStyle/>
          <a:p>
            <a:r>
              <a:rPr lang="en-US" sz="1867" dirty="0"/>
              <a:t>In the above example, we can have vectors of length 11. However, we start facing issues when we come across new sentences:</a:t>
            </a:r>
          </a:p>
          <a:p>
            <a:endParaRPr lang="en-US" sz="1867" dirty="0"/>
          </a:p>
          <a:p>
            <a:pPr marL="457189" indent="-457189">
              <a:buFont typeface="+mj-lt"/>
              <a:buAutoNum type="arabicPeriod"/>
            </a:pPr>
            <a:r>
              <a:rPr lang="en-US" sz="1867" dirty="0"/>
              <a:t>If the new sentences contain new words, then our vocabulary size would increase and thereby, the length of the vectors would increase too.</a:t>
            </a:r>
          </a:p>
          <a:p>
            <a:pPr marL="457189" indent="-457189">
              <a:buFont typeface="+mj-lt"/>
              <a:buAutoNum type="arabicPeriod"/>
            </a:pPr>
            <a:endParaRPr lang="en-US" sz="1867" dirty="0"/>
          </a:p>
          <a:p>
            <a:pPr marL="457189" indent="-457189">
              <a:buFont typeface="+mj-lt"/>
              <a:buAutoNum type="arabicPeriod"/>
            </a:pPr>
            <a:r>
              <a:rPr lang="en-US" sz="1867" dirty="0"/>
              <a:t>Additionally, the vectors would also contain many 0s, thereby resulting in a sparse matrix (which is what we would like to avoid)</a:t>
            </a:r>
          </a:p>
          <a:p>
            <a:pPr marL="457189" indent="-457189">
              <a:buFont typeface="+mj-lt"/>
              <a:buAutoNum type="arabicPeriod"/>
            </a:pPr>
            <a:endParaRPr lang="en-US" sz="1867" dirty="0"/>
          </a:p>
          <a:p>
            <a:pPr marL="457189" indent="-457189">
              <a:buFont typeface="+mj-lt"/>
              <a:buAutoNum type="arabicPeriod"/>
            </a:pPr>
            <a:r>
              <a:rPr lang="en-US" sz="1867" dirty="0"/>
              <a:t>We are retaining no information on the grammar of the sentences nor on the ordering of the words in the text.</a:t>
            </a:r>
            <a:endParaRPr lang="en-IN" sz="1867" dirty="0"/>
          </a:p>
        </p:txBody>
      </p:sp>
      <p:pic>
        <p:nvPicPr>
          <p:cNvPr id="4098" name="Picture 2" descr="Bag of Words | Gil's CV blog">
            <a:extLst>
              <a:ext uri="{FF2B5EF4-FFF2-40B4-BE49-F238E27FC236}">
                <a16:creationId xmlns:a16="http://schemas.microsoft.com/office/drawing/2014/main" id="{4ABED352-D1D7-4F61-9892-2CA741E70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0932" y="2362379"/>
            <a:ext cx="3694707" cy="276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528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964630-D095-433C-827A-F0D4EC142C26}"/>
              </a:ext>
            </a:extLst>
          </p:cNvPr>
          <p:cNvSpPr/>
          <p:nvPr/>
        </p:nvSpPr>
        <p:spPr>
          <a:xfrm>
            <a:off x="618472" y="1089319"/>
            <a:ext cx="10955056" cy="2031325"/>
          </a:xfrm>
          <a:prstGeom prst="rect">
            <a:avLst/>
          </a:prstGeom>
        </p:spPr>
        <p:txBody>
          <a:bodyPr wrap="square">
            <a:spAutoFit/>
          </a:bodyPr>
          <a:lstStyle/>
          <a:p>
            <a:pPr marL="285750" indent="-285750">
              <a:buFont typeface="Arial" panose="020B0604020202020204" pitchFamily="34" charset="0"/>
              <a:buChar char="•"/>
            </a:pPr>
            <a:r>
              <a:rPr lang="en-US" dirty="0">
                <a:latin typeface="Gill Sans MT" panose="020B0502020104020203" pitchFamily="34" charset="0"/>
              </a:rPr>
              <a:t>TF-IDF stands for “Term Frequency — Inverse Document Frequency”</a:t>
            </a:r>
          </a:p>
          <a:p>
            <a:pPr marL="285750" indent="-285750">
              <a:buFont typeface="Arial" panose="020B0604020202020204" pitchFamily="34" charset="0"/>
              <a:buChar char="•"/>
            </a:pPr>
            <a:endParaRPr lang="en-US" dirty="0">
              <a:latin typeface="Gill Sans MT" panose="020B0502020104020203" pitchFamily="34" charset="0"/>
            </a:endParaRPr>
          </a:p>
          <a:p>
            <a:pPr marL="742950" lvl="1" indent="-285750">
              <a:buFont typeface="Wingdings" panose="05000000000000000000" pitchFamily="2" charset="2"/>
              <a:buChar char="Ø"/>
            </a:pPr>
            <a:r>
              <a:rPr lang="en-US" dirty="0">
                <a:latin typeface="Gill Sans MT" panose="020B0502020104020203" pitchFamily="34" charset="0"/>
              </a:rPr>
              <a:t>	It gives us the frequency of the word in each document in the corpus. </a:t>
            </a:r>
          </a:p>
          <a:p>
            <a:pPr marL="742950" lvl="1" indent="-285750">
              <a:buFont typeface="Wingdings" panose="05000000000000000000" pitchFamily="2" charset="2"/>
              <a:buChar char="Ø"/>
            </a:pPr>
            <a:r>
              <a:rPr lang="en-US" dirty="0">
                <a:latin typeface="Gill Sans MT" panose="020B0502020104020203" pitchFamily="34" charset="0"/>
              </a:rPr>
              <a:t>	It is the ratio of number of times the word appears in a document compared to the total number of	words in that document. </a:t>
            </a:r>
          </a:p>
          <a:p>
            <a:pPr marL="742950" lvl="1" indent="-285750">
              <a:buFont typeface="Wingdings" panose="05000000000000000000" pitchFamily="2" charset="2"/>
              <a:buChar char="Ø"/>
            </a:pPr>
            <a:r>
              <a:rPr lang="en-US" dirty="0">
                <a:latin typeface="Gill Sans MT" panose="020B0502020104020203" pitchFamily="34" charset="0"/>
              </a:rPr>
              <a:t>	It increases as the number of occurrences of that word within the document increases. </a:t>
            </a:r>
          </a:p>
          <a:p>
            <a:pPr marL="742950" lvl="1" indent="-285750">
              <a:buFont typeface="Wingdings" panose="05000000000000000000" pitchFamily="2" charset="2"/>
              <a:buChar char="Ø"/>
            </a:pPr>
            <a:r>
              <a:rPr lang="en-US" dirty="0">
                <a:latin typeface="Gill Sans MT" panose="020B0502020104020203" pitchFamily="34" charset="0"/>
              </a:rPr>
              <a:t>	Each document has its own term frequency.</a:t>
            </a:r>
            <a:endParaRPr lang="en-IN" dirty="0">
              <a:latin typeface="Gill Sans MT" panose="020B0502020104020203" pitchFamily="34" charset="0"/>
            </a:endParaRPr>
          </a:p>
        </p:txBody>
      </p:sp>
      <p:sp>
        <p:nvSpPr>
          <p:cNvPr id="5" name="Rectangle 4">
            <a:extLst>
              <a:ext uri="{FF2B5EF4-FFF2-40B4-BE49-F238E27FC236}">
                <a16:creationId xmlns:a16="http://schemas.microsoft.com/office/drawing/2014/main" id="{1B521074-EC5D-44AA-9B0F-0CBCBA5AAD0A}"/>
              </a:ext>
            </a:extLst>
          </p:cNvPr>
          <p:cNvSpPr/>
          <p:nvPr/>
        </p:nvSpPr>
        <p:spPr>
          <a:xfrm>
            <a:off x="3591999" y="3331396"/>
            <a:ext cx="4675903" cy="67103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chemeClr val="tx2">
                    <a:lumMod val="75000"/>
                  </a:schemeClr>
                </a:solidFill>
                <a:latin typeface="Gill Sans MT" panose="020B0502020104020203" pitchFamily="34" charset="0"/>
              </a:rPr>
              <a:t>Sentence 1 :  The car is driven on the road.</a:t>
            </a:r>
          </a:p>
          <a:p>
            <a:r>
              <a:rPr lang="en-US" dirty="0">
                <a:solidFill>
                  <a:schemeClr val="tx2">
                    <a:lumMod val="75000"/>
                  </a:schemeClr>
                </a:solidFill>
                <a:latin typeface="Gill Sans MT" panose="020B0502020104020203" pitchFamily="34" charset="0"/>
              </a:rPr>
              <a:t>Sentence 2 :  The truck is driven on the highway.</a:t>
            </a:r>
          </a:p>
        </p:txBody>
      </p:sp>
      <p:pic>
        <p:nvPicPr>
          <p:cNvPr id="2050" name="Picture 2" descr="https://cdn-images-1.medium.com/max/1600/1*q3qYevXqQOjJf6Pwdlx8Mw.png">
            <a:extLst>
              <a:ext uri="{FF2B5EF4-FFF2-40B4-BE49-F238E27FC236}">
                <a16:creationId xmlns:a16="http://schemas.microsoft.com/office/drawing/2014/main" id="{CA8DB6DE-E9B1-4953-967F-ED1E2AD53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3637" y="4159049"/>
            <a:ext cx="4767170" cy="239212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bag of wor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897" y="4402613"/>
            <a:ext cx="3038475"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flipH="1">
            <a:off x="1178481" y="3500667"/>
            <a:ext cx="1127989"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a:latin typeface="Gill Sans MT" panose="020B0502020104020203" pitchFamily="34" charset="0"/>
              </a:rPr>
              <a:t>Example</a:t>
            </a:r>
          </a:p>
        </p:txBody>
      </p:sp>
      <p:sp>
        <p:nvSpPr>
          <p:cNvPr id="9" name="Title 8">
            <a:extLst>
              <a:ext uri="{FF2B5EF4-FFF2-40B4-BE49-F238E27FC236}">
                <a16:creationId xmlns:a16="http://schemas.microsoft.com/office/drawing/2014/main" id="{D1682F01-655E-421E-B0C0-48678BA2F375}"/>
              </a:ext>
            </a:extLst>
          </p:cNvPr>
          <p:cNvSpPr>
            <a:spLocks noGrp="1"/>
          </p:cNvSpPr>
          <p:nvPr>
            <p:ph type="title"/>
          </p:nvPr>
        </p:nvSpPr>
        <p:spPr/>
        <p:txBody>
          <a:bodyPr/>
          <a:lstStyle/>
          <a:p>
            <a:r>
              <a:rPr lang="en-IN" dirty="0"/>
              <a:t>TFIDF</a:t>
            </a:r>
          </a:p>
        </p:txBody>
      </p:sp>
    </p:spTree>
    <p:extLst>
      <p:ext uri="{BB962C8B-B14F-4D97-AF65-F5344CB8AC3E}">
        <p14:creationId xmlns:p14="http://schemas.microsoft.com/office/powerpoint/2010/main" val="4188372225"/>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779</TotalTime>
  <Words>6244</Words>
  <Application>Microsoft Office PowerPoint</Application>
  <PresentationFormat>Widescreen</PresentationFormat>
  <Paragraphs>711</Paragraphs>
  <Slides>52</Slides>
  <Notes>6</Notes>
  <HiddenSlides>5</HiddenSlides>
  <MMClips>0</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52</vt:i4>
      </vt:variant>
    </vt:vector>
  </HeadingPairs>
  <TitlesOfParts>
    <vt:vector size="75" baseType="lpstr">
      <vt:lpstr>Agency FB</vt:lpstr>
      <vt:lpstr>Arial</vt:lpstr>
      <vt:lpstr>Calibri</vt:lpstr>
      <vt:lpstr>Calibri Light</vt:lpstr>
      <vt:lpstr>Cambria Math</vt:lpstr>
      <vt:lpstr>charter</vt:lpstr>
      <vt:lpstr>Consolas</vt:lpstr>
      <vt:lpstr>Courier New</vt:lpstr>
      <vt:lpstr>georgia</vt:lpstr>
      <vt:lpstr>Gill Sans MT</vt:lpstr>
      <vt:lpstr>inherit</vt:lpstr>
      <vt:lpstr>Lato</vt:lpstr>
      <vt:lpstr>medium-content-serif-font</vt:lpstr>
      <vt:lpstr>Merriweather</vt:lpstr>
      <vt:lpstr>Monaco</vt:lpstr>
      <vt:lpstr>Neue Plak</vt:lpstr>
      <vt:lpstr>Proxima Nova</vt:lpstr>
      <vt:lpstr>Proxima Nova Light</vt:lpstr>
      <vt:lpstr>Proxima Nova Rg</vt:lpstr>
      <vt:lpstr>Times New Roman</vt:lpstr>
      <vt:lpstr>Wingdings</vt:lpstr>
      <vt:lpstr>2_Office Theme</vt:lpstr>
      <vt:lpstr>Office Theme</vt:lpstr>
      <vt:lpstr>PowerPoint Presentation</vt:lpstr>
      <vt:lpstr>PowerPoint Presentation</vt:lpstr>
      <vt:lpstr>PowerPoint Presentation</vt:lpstr>
      <vt:lpstr>PowerPoint Presentation</vt:lpstr>
      <vt:lpstr>REGEX</vt:lpstr>
      <vt:lpstr>REGEX</vt:lpstr>
      <vt:lpstr>BAG OF WORDS</vt:lpstr>
      <vt:lpstr>Drawbacks of BOW</vt:lpstr>
      <vt:lpstr>TFIDF</vt:lpstr>
      <vt:lpstr>STEMMING</vt:lpstr>
      <vt:lpstr>LEMMATIZATION</vt:lpstr>
      <vt:lpstr>Why Phonetic Hashing ?</vt:lpstr>
      <vt:lpstr>Phonetic Hashing</vt:lpstr>
      <vt:lpstr>Edit Distance</vt:lpstr>
      <vt:lpstr>Example</vt:lpstr>
      <vt:lpstr>PowerPoint Presentation</vt:lpstr>
      <vt:lpstr>POS - TAGGING</vt:lpstr>
      <vt:lpstr>POS - TAGGING</vt:lpstr>
      <vt:lpstr>POS - TAGGING</vt:lpstr>
      <vt:lpstr>POS - TAGGING</vt:lpstr>
      <vt:lpstr>Viterbi</vt:lpstr>
      <vt:lpstr>PARSING</vt:lpstr>
      <vt:lpstr>Probabilistic CFGs</vt:lpstr>
      <vt:lpstr>Deriving a PCFG from a Corpus </vt:lpstr>
      <vt:lpstr>PowerPoint Presentation</vt:lpstr>
      <vt:lpstr>PowerPoint Presentation</vt:lpstr>
      <vt:lpstr>Chomsky Normal Form</vt:lpstr>
      <vt:lpstr>CONSTITUENCY PARSING</vt:lpstr>
      <vt:lpstr>DEPENDENCY PARSING</vt:lpstr>
      <vt:lpstr>INFORMATION EXTRACTION</vt:lpstr>
      <vt:lpstr>INFORMATION EXTRACTION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LSA</vt:lpstr>
      <vt:lpstr>LSA</vt:lpstr>
      <vt:lpstr>TOPIC MODELING</vt:lpstr>
      <vt:lpstr>TOPIC MODELING</vt:lpstr>
      <vt:lpstr>Word2Vec</vt:lpstr>
      <vt:lpstr>Word2Vec</vt:lpstr>
      <vt:lpstr>Word2Vec</vt:lpstr>
      <vt:lpstr>Word2Vec</vt:lpstr>
      <vt:lpstr>Word2Vec</vt:lpstr>
      <vt:lpstr>Word2Vec</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Manish Kumar</cp:lastModifiedBy>
  <cp:revision>34</cp:revision>
  <dcterms:modified xsi:type="dcterms:W3CDTF">2021-04-18T14:26:25Z</dcterms:modified>
</cp:coreProperties>
</file>